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749" r:id="rId2"/>
    <p:sldId id="834" r:id="rId3"/>
    <p:sldId id="836" r:id="rId4"/>
    <p:sldId id="835" r:id="rId5"/>
    <p:sldId id="837" r:id="rId6"/>
    <p:sldId id="838" r:id="rId7"/>
    <p:sldId id="839" r:id="rId8"/>
    <p:sldId id="840" r:id="rId9"/>
    <p:sldId id="841" r:id="rId10"/>
    <p:sldId id="842" r:id="rId11"/>
    <p:sldId id="843" r:id="rId12"/>
    <p:sldId id="844" r:id="rId13"/>
    <p:sldId id="845" r:id="rId14"/>
    <p:sldId id="846" r:id="rId15"/>
    <p:sldId id="847" r:id="rId16"/>
    <p:sldId id="848" r:id="rId17"/>
    <p:sldId id="849" r:id="rId18"/>
    <p:sldId id="850" r:id="rId19"/>
    <p:sldId id="851" r:id="rId20"/>
    <p:sldId id="852" r:id="rId21"/>
    <p:sldId id="853" r:id="rId22"/>
    <p:sldId id="854" r:id="rId23"/>
    <p:sldId id="855" r:id="rId24"/>
    <p:sldId id="856" r:id="rId25"/>
    <p:sldId id="857" r:id="rId26"/>
    <p:sldId id="858" r:id="rId27"/>
    <p:sldId id="859" r:id="rId28"/>
    <p:sldId id="860" r:id="rId29"/>
    <p:sldId id="861" r:id="rId30"/>
    <p:sldId id="862" r:id="rId31"/>
    <p:sldId id="863" r:id="rId32"/>
    <p:sldId id="819" r:id="rId33"/>
    <p:sldId id="822" r:id="rId34"/>
    <p:sldId id="824" r:id="rId35"/>
    <p:sldId id="825" r:id="rId36"/>
    <p:sldId id="826" r:id="rId37"/>
    <p:sldId id="827" r:id="rId38"/>
    <p:sldId id="828" r:id="rId39"/>
    <p:sldId id="829" r:id="rId40"/>
    <p:sldId id="832" r:id="rId41"/>
    <p:sldId id="669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ET Jean christophe" initials="JCL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43" d="100"/>
          <a:sy n="143" d="100"/>
        </p:scale>
        <p:origin x="7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92D7E-1043-4A1F-A624-B0DF82E0C83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955C4-0BD1-4764-9D70-20E943B106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1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61ED33BC-0FB5-4550-B7CC-69F235AA8B67}" type="slidenum">
              <a:rPr lang="da-DK" altLang="en-US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a-DK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30225" y="685800"/>
            <a:ext cx="4197350" cy="236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352800"/>
            <a:ext cx="50292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128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10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4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11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7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12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38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13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30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14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51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15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0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16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73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17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17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18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38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19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6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11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20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34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21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56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22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0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23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79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24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77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25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65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26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99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27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12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28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74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29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6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3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90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30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1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31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7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8ED08-01BC-4C3E-8655-E1A8F5064DA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318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8ED08-01BC-4C3E-8655-E1A8F5064DAD}" type="slidenum">
              <a:rPr lang="fr-FR" smtClean="0">
                <a:solidFill>
                  <a:prstClr val="black"/>
                </a:solidFill>
              </a:rPr>
              <a:pPr/>
              <a:t>41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9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4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5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0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6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6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7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0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8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0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9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8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1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0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0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6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0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3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B28F-8E6A-4F28-B991-A56577D5B54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3075" y="4517231"/>
            <a:ext cx="5657850" cy="86320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1500" b="1" dirty="0">
                <a:solidFill>
                  <a:srgbClr val="002060"/>
                </a:solidFill>
                <a:latin typeface="Candara" panose="020E0502030303020204" pitchFamily="34" charset="0"/>
              </a:rPr>
              <a:t/>
            </a:r>
            <a:br>
              <a:rPr lang="en-GB" sz="15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endParaRPr lang="en-GB" altLang="en-US" sz="15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3" y="3761442"/>
            <a:ext cx="7119550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Gabriel BIRGAND</a:t>
            </a:r>
          </a:p>
          <a:p>
            <a:pPr algn="ctr"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EUCIC Clinical Coordinator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altLang="en-US" dirty="0" smtClean="0"/>
              <a:t>October </a:t>
            </a:r>
            <a:r>
              <a:rPr lang="da-DK" altLang="en-US" dirty="0" smtClean="0"/>
              <a:t>2025</a:t>
            </a:r>
            <a:endParaRPr lang="da-DK" altLang="en-US" dirty="0"/>
          </a:p>
        </p:txBody>
      </p:sp>
      <p:sp>
        <p:nvSpPr>
          <p:cNvPr id="3" name="AutoShape 2" descr="Résultat de recherche d'images pour &quot;twitter&quot;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043608" y="1644272"/>
            <a:ext cx="7056784" cy="20236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fr-FR" sz="1050" dirty="0" smtClean="0">
              <a:solidFill>
                <a:srgbClr val="1F497D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fr-FR" sz="1600" dirty="0" smtClean="0">
              <a:solidFill>
                <a:srgbClr val="1F497D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3600" dirty="0" smtClean="0">
                <a:solidFill>
                  <a:srgbClr val="1F497D"/>
                </a:solidFill>
                <a:cs typeface="Arial" pitchFamily="34" charset="0"/>
              </a:rPr>
              <a:t>Literature review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3600" dirty="0">
                <a:solidFill>
                  <a:srgbClr val="1F497D"/>
                </a:solidFill>
                <a:cs typeface="Arial" pitchFamily="34" charset="0"/>
              </a:rPr>
              <a:t>o</a:t>
            </a:r>
            <a:r>
              <a:rPr lang="en-US" altLang="fr-FR" sz="3600" dirty="0" smtClean="0">
                <a:solidFill>
                  <a:srgbClr val="1F497D"/>
                </a:solidFill>
                <a:cs typeface="Arial" pitchFamily="34" charset="0"/>
              </a:rPr>
              <a:t>n Infection Prevention and Control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fr-FR" sz="1800" dirty="0" smtClean="0">
              <a:solidFill>
                <a:srgbClr val="1F497D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en-US" sz="10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AutoShape 2" descr="Résultat de recherche d'images pour &quot;journal of american college of surgeon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134" y="188683"/>
            <a:ext cx="2535260" cy="438851"/>
          </a:xfrm>
          <a:prstGeom prst="rect">
            <a:avLst/>
          </a:prstGeom>
        </p:spPr>
      </p:pic>
      <p:pic>
        <p:nvPicPr>
          <p:cNvPr id="12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60810"/>
            <a:ext cx="3450547" cy="6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Epidemiological situation, laboratory capacity and preparedness for </a:t>
            </a:r>
            <a:r>
              <a:rPr lang="en-US" sz="2000" b="1" i="1" dirty="0" err="1">
                <a:solidFill>
                  <a:srgbClr val="002060"/>
                </a:solidFill>
              </a:rPr>
              <a:t>Candidozyma</a:t>
            </a:r>
            <a:r>
              <a:rPr lang="en-US" sz="2000" b="1" i="1" dirty="0">
                <a:solidFill>
                  <a:srgbClr val="002060"/>
                </a:solidFill>
              </a:rPr>
              <a:t> (Candida) </a:t>
            </a:r>
            <a:r>
              <a:rPr lang="en-US" sz="2000" b="1" i="1" dirty="0" err="1">
                <a:solidFill>
                  <a:srgbClr val="002060"/>
                </a:solidFill>
              </a:rPr>
              <a:t>auris</a:t>
            </a:r>
            <a:r>
              <a:rPr lang="en-US" sz="2000" b="1" dirty="0">
                <a:solidFill>
                  <a:srgbClr val="002060"/>
                </a:solidFill>
              </a:rPr>
              <a:t>, 2024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FEE9F79-A0BB-4B9D-88D3-126E1EF10181}" type="slidenum">
              <a:rPr lang="fr-FR" smtClean="0"/>
              <a:t>12</a:t>
            </a:fld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Meletiadis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al. Euro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Surveill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. 2024;29(45):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pii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=2400128. https://doi.org/10.2807/1560-7917.ES.2024.29.45.2400128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582" y="1191578"/>
            <a:ext cx="5636419" cy="21145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51745" y="3528347"/>
            <a:ext cx="4690613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Isolates clade I, genetically related, </a:t>
            </a:r>
            <a:r>
              <a:rPr lang="en-US" sz="1350" dirty="0">
                <a:solidFill>
                  <a:schemeClr val="bg1"/>
                </a:solidFill>
              </a:rPr>
              <a:t>84% </a:t>
            </a:r>
            <a:r>
              <a:rPr lang="en-US" sz="1350" dirty="0">
                <a:solidFill>
                  <a:schemeClr val="bg1"/>
                </a:solidFill>
              </a:rPr>
              <a:t>fluconazole-R 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chemeClr val="bg1"/>
                </a:solidFill>
              </a:rPr>
              <a:t>ICU </a:t>
            </a:r>
            <a:r>
              <a:rPr lang="en-US" sz="1350" dirty="0">
                <a:solidFill>
                  <a:schemeClr val="bg1"/>
                </a:solidFill>
              </a:rPr>
              <a:t>reflected burden </a:t>
            </a:r>
            <a:r>
              <a:rPr lang="en-US" sz="1350" dirty="0">
                <a:solidFill>
                  <a:schemeClr val="bg1"/>
                </a:solidFill>
              </a:rPr>
              <a:t>of </a:t>
            </a:r>
            <a:r>
              <a:rPr lang="fr-FR" sz="1350" dirty="0" err="1">
                <a:solidFill>
                  <a:schemeClr val="bg1"/>
                </a:solidFill>
              </a:rPr>
              <a:t>hospital</a:t>
            </a:r>
            <a:r>
              <a:rPr lang="fr-FR" sz="1350" dirty="0">
                <a:solidFill>
                  <a:schemeClr val="bg1"/>
                </a:solidFill>
              </a:rPr>
              <a:t> 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Screening </a:t>
            </a:r>
            <a:r>
              <a:rPr lang="en-US" sz="1350" dirty="0">
                <a:solidFill>
                  <a:schemeClr val="bg1"/>
                </a:solidFill>
              </a:rPr>
              <a:t>on admission of </a:t>
            </a:r>
            <a:r>
              <a:rPr lang="en-US" sz="1350" dirty="0">
                <a:solidFill>
                  <a:schemeClr val="bg1"/>
                </a:solidFill>
              </a:rPr>
              <a:t>patients exposed in endemic </a:t>
            </a:r>
            <a:r>
              <a:rPr lang="fr-FR" sz="1350" dirty="0">
                <a:solidFill>
                  <a:schemeClr val="bg1"/>
                </a:solidFill>
              </a:rPr>
              <a:t>a</a:t>
            </a:r>
            <a:r>
              <a:rPr lang="fr-FR" sz="1350" dirty="0">
                <a:solidFill>
                  <a:schemeClr val="bg1"/>
                </a:solidFill>
              </a:rPr>
              <a:t>reas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chemeClr val="bg1"/>
                </a:solidFill>
              </a:rPr>
              <a:t>Prompt </a:t>
            </a:r>
            <a:r>
              <a:rPr lang="fr-FR" sz="1350" dirty="0" err="1">
                <a:solidFill>
                  <a:schemeClr val="bg1"/>
                </a:solidFill>
              </a:rPr>
              <a:t>implementation</a:t>
            </a:r>
            <a:r>
              <a:rPr lang="fr-FR" sz="1350" dirty="0">
                <a:solidFill>
                  <a:schemeClr val="bg1"/>
                </a:solidFill>
              </a:rPr>
              <a:t> of </a:t>
            </a:r>
            <a:r>
              <a:rPr lang="fr-FR" sz="1350" b="1" dirty="0" err="1">
                <a:solidFill>
                  <a:schemeClr val="bg1"/>
                </a:solidFill>
              </a:rPr>
              <a:t>antifungal</a:t>
            </a:r>
            <a:r>
              <a:rPr lang="fr-FR" sz="1350" b="1" dirty="0">
                <a:solidFill>
                  <a:schemeClr val="bg1"/>
                </a:solidFill>
              </a:rPr>
              <a:t> </a:t>
            </a:r>
            <a:r>
              <a:rPr lang="fr-FR" sz="1350" b="1" dirty="0" err="1">
                <a:solidFill>
                  <a:schemeClr val="bg1"/>
                </a:solidFill>
              </a:rPr>
              <a:t>stewardship</a:t>
            </a:r>
            <a:endParaRPr lang="fr-FR" sz="135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78" y="1404690"/>
            <a:ext cx="3478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/>
              <a:t>3-year: Mar 2021-Dec </a:t>
            </a:r>
            <a:r>
              <a:rPr lang="en-US" sz="1500" dirty="0"/>
              <a:t>2023 </a:t>
            </a:r>
            <a:r>
              <a:rPr lang="en-US" sz="1500" dirty="0"/>
              <a:t>still </a:t>
            </a:r>
            <a:r>
              <a:rPr lang="en-US" sz="1500" dirty="0"/>
              <a:t>ongoing </a:t>
            </a:r>
            <a:endParaRPr lang="en-US" sz="1500" dirty="0"/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/>
              <a:t>89 </a:t>
            </a:r>
            <a:r>
              <a:rPr lang="en-US" sz="1500" i="1" dirty="0"/>
              <a:t>C. </a:t>
            </a:r>
            <a:r>
              <a:rPr lang="en-US" sz="1500" i="1" dirty="0" err="1"/>
              <a:t>auris</a:t>
            </a:r>
            <a:r>
              <a:rPr lang="en-US" sz="1500" dirty="0"/>
              <a:t>-driven </a:t>
            </a:r>
            <a:r>
              <a:rPr lang="en-US" sz="1500" dirty="0"/>
              <a:t>episodes</a:t>
            </a:r>
          </a:p>
          <a:p>
            <a:pPr marL="414338" lvl="1" indent="-214313">
              <a:buFont typeface="Calibri" panose="020F0502020204030204" pitchFamily="34" charset="0"/>
              <a:buChar char="-"/>
            </a:pPr>
            <a:r>
              <a:rPr lang="en-US" sz="1350" b="1" dirty="0">
                <a:solidFill>
                  <a:srgbClr val="002060"/>
                </a:solidFill>
              </a:rPr>
              <a:t>5 </a:t>
            </a:r>
            <a:r>
              <a:rPr lang="en-US" sz="1350" b="1" dirty="0">
                <a:solidFill>
                  <a:srgbClr val="002060"/>
                </a:solidFill>
              </a:rPr>
              <a:t>waves every </a:t>
            </a:r>
            <a:r>
              <a:rPr lang="en-US" sz="1350" b="1" dirty="0">
                <a:solidFill>
                  <a:srgbClr val="002060"/>
                </a:solidFill>
              </a:rPr>
              <a:t>6-7 </a:t>
            </a:r>
            <a:r>
              <a:rPr lang="en-US" sz="1350" b="1" dirty="0">
                <a:solidFill>
                  <a:srgbClr val="002060"/>
                </a:solidFill>
              </a:rPr>
              <a:t>months </a:t>
            </a:r>
            <a:endParaRPr lang="en-US" sz="1350" b="1" dirty="0">
              <a:solidFill>
                <a:srgbClr val="002060"/>
              </a:solidFill>
            </a:endParaRPr>
          </a:p>
          <a:p>
            <a:pPr marL="200025" lvl="1"/>
            <a:r>
              <a:rPr lang="en-US" sz="1350" b="1" dirty="0">
                <a:solidFill>
                  <a:srgbClr val="002060"/>
                </a:solidFill>
              </a:rPr>
              <a:t>following ↗ </a:t>
            </a:r>
            <a:r>
              <a:rPr lang="en-US" sz="1350" b="1" dirty="0" err="1">
                <a:solidFill>
                  <a:srgbClr val="002060"/>
                </a:solidFill>
              </a:rPr>
              <a:t>colonisation</a:t>
            </a:r>
            <a:r>
              <a:rPr lang="en-US" sz="1350" b="1" dirty="0">
                <a:solidFill>
                  <a:srgbClr val="002060"/>
                </a:solidFill>
              </a:rPr>
              <a:t> </a:t>
            </a:r>
            <a:r>
              <a:rPr lang="en-US" sz="1350" b="1" dirty="0">
                <a:solidFill>
                  <a:srgbClr val="002060"/>
                </a:solidFill>
              </a:rPr>
              <a:t>rates </a:t>
            </a:r>
            <a:r>
              <a:rPr lang="en-US" sz="1350" b="1" dirty="0">
                <a:solidFill>
                  <a:srgbClr val="002060"/>
                </a:solidFill>
              </a:rPr>
              <a:t>/ </a:t>
            </a:r>
            <a:r>
              <a:rPr lang="en-US" sz="1350" b="1" dirty="0">
                <a:solidFill>
                  <a:srgbClr val="002060"/>
                </a:solidFill>
              </a:rPr>
              <a:t>3–4 </a:t>
            </a:r>
            <a:r>
              <a:rPr lang="en-US" sz="1350" b="1" dirty="0">
                <a:solidFill>
                  <a:srgbClr val="002060"/>
                </a:solidFill>
              </a:rPr>
              <a:t>months 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060"/>
                </a:solidFill>
              </a:rPr>
              <a:t>1 </a:t>
            </a:r>
            <a:r>
              <a:rPr lang="en-US" sz="1350" b="1" dirty="0">
                <a:solidFill>
                  <a:srgbClr val="002060"/>
                </a:solidFill>
              </a:rPr>
              <a:t>BSI </a:t>
            </a:r>
            <a:r>
              <a:rPr lang="en-US" sz="1350" b="1" dirty="0">
                <a:solidFill>
                  <a:srgbClr val="002060"/>
                </a:solidFill>
              </a:rPr>
              <a:t>per 5 to 10 </a:t>
            </a:r>
            <a:r>
              <a:rPr lang="en-US" sz="1350" b="1" dirty="0">
                <a:solidFill>
                  <a:srgbClr val="002060"/>
                </a:solidFill>
              </a:rPr>
              <a:t>new </a:t>
            </a:r>
            <a:r>
              <a:rPr lang="en-US" sz="1350" b="1" dirty="0" err="1">
                <a:solidFill>
                  <a:srgbClr val="002060"/>
                </a:solidFill>
              </a:rPr>
              <a:t>colonisation</a:t>
            </a:r>
            <a:r>
              <a:rPr lang="en-US" sz="1350" dirty="0"/>
              <a:t>/month</a:t>
            </a:r>
            <a:endParaRPr lang="en-US" sz="1350" dirty="0"/>
          </a:p>
        </p:txBody>
      </p:sp>
      <p:sp>
        <p:nvSpPr>
          <p:cNvPr id="19" name="ZoneTexte 18"/>
          <p:cNvSpPr txBox="1"/>
          <p:nvPr/>
        </p:nvSpPr>
        <p:spPr>
          <a:xfrm>
            <a:off x="3910782" y="2349899"/>
            <a:ext cx="860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</a:rPr>
              <a:t>3 </a:t>
            </a:r>
            <a:r>
              <a:rPr lang="fr-FR" sz="900" b="1" dirty="0" err="1">
                <a:solidFill>
                  <a:srgbClr val="FF0000"/>
                </a:solidFill>
              </a:rPr>
              <a:t>months</a:t>
            </a:r>
            <a:endParaRPr lang="fr-FR" sz="900" b="1" dirty="0">
              <a:solidFill>
                <a:srgbClr val="FF0000"/>
              </a:solidFill>
            </a:endParaRPr>
          </a:p>
        </p:txBody>
      </p:sp>
      <p:sp>
        <p:nvSpPr>
          <p:cNvPr id="20" name="Parenthèse fermante 19"/>
          <p:cNvSpPr/>
          <p:nvPr/>
        </p:nvSpPr>
        <p:spPr>
          <a:xfrm rot="16200000">
            <a:off x="4132245" y="2403699"/>
            <a:ext cx="108071" cy="415968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0331" y="3112294"/>
            <a:ext cx="38797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b="1" dirty="0">
                <a:solidFill>
                  <a:srgbClr val="002060"/>
                </a:solidFill>
              </a:rPr>
              <a:t>Control </a:t>
            </a:r>
            <a:r>
              <a:rPr lang="fr-FR" sz="1350" b="1" dirty="0" err="1">
                <a:solidFill>
                  <a:srgbClr val="002060"/>
                </a:solidFill>
              </a:rPr>
              <a:t>measures</a:t>
            </a:r>
            <a:r>
              <a:rPr lang="fr-FR" sz="1350" b="1" dirty="0">
                <a:solidFill>
                  <a:srgbClr val="002060"/>
                </a:solidFill>
              </a:rPr>
              <a:t>: </a:t>
            </a:r>
          </a:p>
          <a:p>
            <a:pPr marL="128588" indent="-128588">
              <a:buFontTx/>
              <a:buChar char="-"/>
            </a:pPr>
            <a:r>
              <a:rPr lang="fr-FR" sz="1350" b="1" dirty="0">
                <a:solidFill>
                  <a:srgbClr val="002060"/>
                </a:solidFill>
              </a:rPr>
              <a:t>Active </a:t>
            </a:r>
            <a:r>
              <a:rPr lang="en-US" sz="1350" b="1" dirty="0">
                <a:solidFill>
                  <a:srgbClr val="002060"/>
                </a:solidFill>
              </a:rPr>
              <a:t>screening in ICU, </a:t>
            </a:r>
            <a:r>
              <a:rPr lang="en-US" sz="1350" dirty="0"/>
              <a:t>contact + </a:t>
            </a:r>
            <a:r>
              <a:rPr lang="en-US" sz="1350" dirty="0" err="1"/>
              <a:t>admi</a:t>
            </a:r>
            <a:r>
              <a:rPr lang="en-US" sz="1350" dirty="0"/>
              <a:t> &amp; </a:t>
            </a:r>
            <a:r>
              <a:rPr lang="en-US" sz="1350" dirty="0"/>
              <a:t>discharge </a:t>
            </a:r>
            <a:endParaRPr lang="en-US" sz="1350" dirty="0"/>
          </a:p>
          <a:p>
            <a:pPr marL="471488" lvl="1" indent="-128588">
              <a:buFontTx/>
              <a:buChar char="-"/>
            </a:pPr>
            <a:r>
              <a:rPr lang="en-US" sz="1200" dirty="0"/>
              <a:t>A</a:t>
            </a:r>
            <a:r>
              <a:rPr lang="en-US" sz="1200" dirty="0"/>
              <a:t>xilla + groin, </a:t>
            </a:r>
            <a:r>
              <a:rPr lang="en-US" sz="1200" dirty="0"/>
              <a:t>selective </a:t>
            </a:r>
            <a:r>
              <a:rPr lang="en-US" sz="1200" dirty="0"/>
              <a:t>broth + </a:t>
            </a:r>
            <a:r>
              <a:rPr lang="en-US" sz="1200" dirty="0"/>
              <a:t>chromogenic </a:t>
            </a:r>
            <a:r>
              <a:rPr lang="en-US" sz="1200" dirty="0"/>
              <a:t>media</a:t>
            </a:r>
            <a:endParaRPr lang="en-US" sz="1200" dirty="0"/>
          </a:p>
          <a:p>
            <a:pPr marL="128588" indent="-128588">
              <a:buFontTx/>
              <a:buChar char="-"/>
            </a:pPr>
            <a:r>
              <a:rPr lang="en-US" sz="1350" dirty="0"/>
              <a:t>Single room, dedicated equipment/staff </a:t>
            </a:r>
            <a:endParaRPr lang="fr-FR" sz="1350" dirty="0"/>
          </a:p>
          <a:p>
            <a:pPr marL="128588" indent="-128588">
              <a:buFontTx/>
              <a:buChar char="-"/>
            </a:pPr>
            <a:r>
              <a:rPr lang="en-US" sz="1350" b="1" dirty="0">
                <a:solidFill>
                  <a:srgbClr val="002060"/>
                </a:solidFill>
              </a:rPr>
              <a:t>Baths </a:t>
            </a:r>
            <a:r>
              <a:rPr lang="en-US" sz="1350" b="1" dirty="0">
                <a:solidFill>
                  <a:srgbClr val="002060"/>
                </a:solidFill>
              </a:rPr>
              <a:t>with </a:t>
            </a:r>
            <a:r>
              <a:rPr lang="en-US" sz="1350" b="1" dirty="0">
                <a:solidFill>
                  <a:srgbClr val="002060"/>
                </a:solidFill>
              </a:rPr>
              <a:t>chlorhexidine </a:t>
            </a:r>
            <a:r>
              <a:rPr lang="fr-FR" sz="1350" dirty="0" err="1"/>
              <a:t>before</a:t>
            </a:r>
            <a:r>
              <a:rPr lang="fr-FR" sz="1350" dirty="0"/>
              <a:t> </a:t>
            </a:r>
            <a:r>
              <a:rPr lang="fr-FR" sz="1350" dirty="0" err="1"/>
              <a:t>discharge</a:t>
            </a:r>
            <a:endParaRPr lang="fr-FR" sz="1350" dirty="0"/>
          </a:p>
          <a:p>
            <a:pPr marL="128588" indent="-128588">
              <a:buFontTx/>
              <a:buChar char="-"/>
            </a:pPr>
            <a:r>
              <a:rPr lang="fr-FR" sz="1350" dirty="0" err="1"/>
              <a:t>Environmental</a:t>
            </a:r>
            <a:r>
              <a:rPr lang="fr-FR" sz="1350" dirty="0"/>
              <a:t> </a:t>
            </a:r>
            <a:r>
              <a:rPr lang="fr-FR" sz="1350" dirty="0" err="1"/>
              <a:t>cleaning</a:t>
            </a:r>
            <a:r>
              <a:rPr lang="fr-FR" sz="1350" dirty="0"/>
              <a:t>: </a:t>
            </a:r>
            <a:r>
              <a:rPr lang="en-US" sz="1350" dirty="0"/>
              <a:t>5,000 ppm chlorine</a:t>
            </a:r>
          </a:p>
          <a:p>
            <a:pPr marL="128588" indent="-128588">
              <a:buFontTx/>
              <a:buChar char="-"/>
            </a:pPr>
            <a:r>
              <a:rPr lang="en-US" sz="1350" dirty="0"/>
              <a:t> </a:t>
            </a:r>
          </a:p>
          <a:p>
            <a:pPr marL="128588" indent="-128588">
              <a:buFontTx/>
              <a:buChar char="-"/>
            </a:pPr>
            <a:endParaRPr lang="en-US" sz="135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77" y="71814"/>
            <a:ext cx="844677" cy="8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Can chlorhexidine gluconate baths reduce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fungal </a:t>
            </a:r>
            <a:r>
              <a:rPr lang="en-US" sz="2000" b="1" dirty="0" err="1">
                <a:solidFill>
                  <a:srgbClr val="002060"/>
                </a:solidFill>
              </a:rPr>
              <a:t>colonisation</a:t>
            </a:r>
            <a:r>
              <a:rPr lang="en-US" sz="2000" b="1" dirty="0">
                <a:solidFill>
                  <a:srgbClr val="002060"/>
                </a:solidFill>
              </a:rPr>
              <a:t> in ICU patients?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FEE9F79-A0BB-4B9D-88D3-126E1EF10181}" type="slidenum">
              <a:rPr lang="fr-FR" smtClean="0"/>
              <a:t>13</a:t>
            </a:fld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3875" y="4862266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Nascimento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et al. Antimicrobial Resistance &amp; Infection Control (2025)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14:87 https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://doi.org/10.1186/s13756-025-01606-6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1181" y="1443630"/>
            <a:ext cx="542756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/>
              <a:t>988 </a:t>
            </a:r>
            <a:r>
              <a:rPr lang="en-US" sz="1500" dirty="0">
                <a:solidFill>
                  <a:srgbClr val="000000"/>
                </a:solidFill>
              </a:rPr>
              <a:t>Axillary/inguinal </a:t>
            </a:r>
            <a:r>
              <a:rPr lang="en-US" sz="1500" dirty="0">
                <a:solidFill>
                  <a:srgbClr val="000000"/>
                </a:solidFill>
              </a:rPr>
              <a:t>swabs</a:t>
            </a:r>
            <a:r>
              <a:rPr lang="en-US" sz="1500" dirty="0"/>
              <a:t>, 3 </a:t>
            </a:r>
            <a:r>
              <a:rPr lang="en-US" sz="1500" dirty="0">
                <a:solidFill>
                  <a:srgbClr val="000000"/>
                </a:solidFill>
              </a:rPr>
              <a:t>ICU: </a:t>
            </a:r>
            <a:r>
              <a:rPr lang="fr-FR" sz="1500" dirty="0"/>
              <a:t>D1: 675; D5: 203; D8: 110 </a:t>
            </a:r>
            <a:endParaRPr lang="en-US" sz="1500" dirty="0"/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</a:rPr>
              <a:t>Daily CHG bathing</a:t>
            </a:r>
            <a:r>
              <a:rPr lang="en-US" sz="1500" dirty="0"/>
              <a:t>: </a:t>
            </a:r>
          </a:p>
          <a:p>
            <a:pPr marL="472679" lvl="1" indent="-129779">
              <a:buFont typeface="Calibri" panose="020F0502020204030204" pitchFamily="34" charset="0"/>
              <a:buChar char="-"/>
            </a:pPr>
            <a:r>
              <a:rPr lang="en-US" sz="1350" b="1" dirty="0">
                <a:solidFill>
                  <a:srgbClr val="002060"/>
                </a:solidFill>
              </a:rPr>
              <a:t>D1-D5: 2</a:t>
            </a:r>
            <a:r>
              <a:rPr lang="en-US" sz="1350" b="1" dirty="0">
                <a:solidFill>
                  <a:srgbClr val="002060"/>
                </a:solidFill>
              </a:rPr>
              <a:t>% </a:t>
            </a:r>
            <a:r>
              <a:rPr lang="en-US" sz="1350" b="1" dirty="0">
                <a:solidFill>
                  <a:srgbClr val="002060"/>
                </a:solidFill>
              </a:rPr>
              <a:t>wipes </a:t>
            </a:r>
            <a:r>
              <a:rPr lang="en-US" sz="1350" dirty="0"/>
              <a:t>or 4% </a:t>
            </a:r>
            <a:r>
              <a:rPr lang="en-US" sz="1350" dirty="0"/>
              <a:t>solution</a:t>
            </a:r>
            <a:r>
              <a:rPr lang="en-US" sz="1350" dirty="0"/>
              <a:t>; </a:t>
            </a:r>
            <a:r>
              <a:rPr lang="en-US" sz="1350" b="1" dirty="0">
                <a:solidFill>
                  <a:srgbClr val="002060"/>
                </a:solidFill>
              </a:rPr>
              <a:t>D6-D8: soap</a:t>
            </a:r>
            <a:r>
              <a:rPr lang="en-US" sz="1350" dirty="0"/>
              <a:t>-and-water 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</a:rPr>
              <a:t>34% </a:t>
            </a:r>
            <a:r>
              <a:rPr lang="en-US" sz="1500" b="1" dirty="0" err="1">
                <a:solidFill>
                  <a:srgbClr val="002060"/>
                </a:solidFill>
              </a:rPr>
              <a:t>colonised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dirty="0"/>
              <a:t>by yeast </a:t>
            </a:r>
            <a:r>
              <a:rPr lang="en-US" sz="1500" dirty="0"/>
              <a:t>(15% acquired, 29% persistent)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/>
              <a:t>89 </a:t>
            </a:r>
            <a:r>
              <a:rPr lang="en-US" sz="1500" dirty="0"/>
              <a:t>patients monitored </a:t>
            </a:r>
            <a:r>
              <a:rPr lang="en-US" sz="1500" dirty="0"/>
              <a:t>longitudinally</a:t>
            </a:r>
          </a:p>
          <a:p>
            <a:pPr marL="472679" lvl="1" indent="-129779">
              <a:buFont typeface="Calibri" panose="020F0502020204030204" pitchFamily="34" charset="0"/>
              <a:buChar char="-"/>
            </a:pPr>
            <a:r>
              <a:rPr lang="en-US" sz="1350" dirty="0"/>
              <a:t>Transient  ↘ D1–D5 &amp; ↗ </a:t>
            </a:r>
            <a:r>
              <a:rPr lang="en-US" sz="1350" dirty="0"/>
              <a:t>D6-D8 </a:t>
            </a:r>
            <a:r>
              <a:rPr lang="en-US" sz="1350" dirty="0"/>
              <a:t>soap-and-water</a:t>
            </a:r>
            <a:endParaRPr lang="fr-FR" sz="135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909" y="1030901"/>
            <a:ext cx="3133352" cy="18860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725909" y="979660"/>
            <a:ext cx="31333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02060"/>
                </a:solidFill>
              </a:rPr>
              <a:t>Distribution </a:t>
            </a:r>
            <a:r>
              <a:rPr lang="en-US" sz="1050" b="1" dirty="0">
                <a:solidFill>
                  <a:srgbClr val="002060"/>
                </a:solidFill>
              </a:rPr>
              <a:t>of </a:t>
            </a:r>
            <a:r>
              <a:rPr lang="en-US" sz="1050" b="1" dirty="0">
                <a:solidFill>
                  <a:srgbClr val="002060"/>
                </a:solidFill>
              </a:rPr>
              <a:t>patie</a:t>
            </a:r>
            <a:r>
              <a:rPr lang="en-US" sz="1050" b="1" dirty="0">
                <a:solidFill>
                  <a:srgbClr val="002060"/>
                </a:solidFill>
              </a:rPr>
              <a:t>n</a:t>
            </a:r>
            <a:r>
              <a:rPr lang="en-US" sz="1050" b="1" dirty="0">
                <a:solidFill>
                  <a:srgbClr val="002060"/>
                </a:solidFill>
              </a:rPr>
              <a:t>ts </a:t>
            </a:r>
            <a:r>
              <a:rPr lang="en-US" sz="1050" b="1" dirty="0" err="1">
                <a:solidFill>
                  <a:srgbClr val="002060"/>
                </a:solidFill>
              </a:rPr>
              <a:t>colonised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>
                <a:solidFill>
                  <a:srgbClr val="002060"/>
                </a:solidFill>
              </a:rPr>
              <a:t>by </a:t>
            </a:r>
            <a:r>
              <a:rPr lang="en-US" sz="1050" b="1" dirty="0">
                <a:solidFill>
                  <a:srgbClr val="002060"/>
                </a:solidFill>
              </a:rPr>
              <a:t>fungi</a:t>
            </a:r>
            <a:endParaRPr lang="en-US" sz="1050" b="1" dirty="0">
              <a:solidFill>
                <a:srgbClr val="002060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047" y="3017938"/>
            <a:ext cx="3196400" cy="20715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856438" y="2852762"/>
            <a:ext cx="31560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02060"/>
                </a:solidFill>
              </a:rPr>
              <a:t>Fungal </a:t>
            </a:r>
            <a:r>
              <a:rPr lang="en-US" sz="1050" b="1" dirty="0" err="1">
                <a:solidFill>
                  <a:srgbClr val="002060"/>
                </a:solidFill>
              </a:rPr>
              <a:t>colonisation</a:t>
            </a:r>
            <a:r>
              <a:rPr lang="en-US" sz="1050" b="1" dirty="0">
                <a:solidFill>
                  <a:srgbClr val="002060"/>
                </a:solidFill>
              </a:rPr>
              <a:t> profile throughout the entire </a:t>
            </a:r>
            <a:r>
              <a:rPr lang="en-US" sz="1050" b="1" dirty="0">
                <a:solidFill>
                  <a:srgbClr val="002060"/>
                </a:solidFill>
              </a:rPr>
              <a:t>LOS</a:t>
            </a:r>
            <a:endParaRPr lang="fr-FR" sz="1050" b="1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1181" y="3330707"/>
            <a:ext cx="5427561" cy="12464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Not effective ↘</a:t>
            </a:r>
            <a:r>
              <a:rPr lang="en-US" sz="1500" dirty="0"/>
              <a:t> </a:t>
            </a:r>
            <a:r>
              <a:rPr lang="en-US" sz="1500" dirty="0">
                <a:solidFill>
                  <a:schemeClr val="bg1"/>
                </a:solidFill>
              </a:rPr>
              <a:t>acquisition </a:t>
            </a:r>
            <a:r>
              <a:rPr lang="en-US" sz="1500" dirty="0">
                <a:solidFill>
                  <a:schemeClr val="bg1"/>
                </a:solidFill>
              </a:rPr>
              <a:t>or </a:t>
            </a:r>
            <a:r>
              <a:rPr lang="en-US" sz="1500" dirty="0" err="1">
                <a:solidFill>
                  <a:schemeClr val="bg1"/>
                </a:solidFill>
              </a:rPr>
              <a:t>decolonisation</a:t>
            </a:r>
            <a:r>
              <a:rPr lang="en-US" sz="1500" dirty="0">
                <a:solidFill>
                  <a:schemeClr val="bg1"/>
                </a:solidFill>
              </a:rPr>
              <a:t> of </a:t>
            </a:r>
            <a:r>
              <a:rPr lang="en-US" sz="1500" i="1" dirty="0">
                <a:solidFill>
                  <a:schemeClr val="bg1"/>
                </a:solidFill>
              </a:rPr>
              <a:t>Candida spp</a:t>
            </a:r>
            <a:r>
              <a:rPr lang="en-US" sz="1500" dirty="0">
                <a:solidFill>
                  <a:schemeClr val="bg1"/>
                </a:solidFill>
              </a:rPr>
              <a:t>. </a:t>
            </a:r>
            <a:endParaRPr lang="en-US" sz="1500" dirty="0">
              <a:solidFill>
                <a:schemeClr val="bg1"/>
              </a:solidFill>
            </a:endParaRP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CHG protocols need additional/alternative antifungal strategies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Species-specific responses </a:t>
            </a:r>
            <a:r>
              <a:rPr lang="en-US" sz="15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bg1"/>
                </a:solidFill>
              </a:rPr>
              <a:t>tailored approaches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RCT, standardized exposure, </a:t>
            </a:r>
            <a:r>
              <a:rPr lang="en-US" sz="1500" dirty="0">
                <a:solidFill>
                  <a:schemeClr val="bg1"/>
                </a:solidFill>
              </a:rPr>
              <a:t>broader </a:t>
            </a:r>
            <a:r>
              <a:rPr lang="en-US" sz="1500" dirty="0">
                <a:solidFill>
                  <a:schemeClr val="bg1"/>
                </a:solidFill>
              </a:rPr>
              <a:t>sampling, multiple </a:t>
            </a:r>
            <a:r>
              <a:rPr lang="en-US" sz="1500" dirty="0">
                <a:solidFill>
                  <a:schemeClr val="bg1"/>
                </a:solidFill>
              </a:rPr>
              <a:t>body </a:t>
            </a:r>
            <a:r>
              <a:rPr lang="en-US" sz="1500" dirty="0">
                <a:solidFill>
                  <a:schemeClr val="bg1"/>
                </a:solidFill>
              </a:rPr>
              <a:t>sites</a:t>
            </a:r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3691" y="1095076"/>
            <a:ext cx="38604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Lisbon, </a:t>
            </a:r>
            <a:r>
              <a:rPr lang="en-US" sz="1500" b="1" dirty="0">
                <a:solidFill>
                  <a:srgbClr val="002060"/>
                </a:solidFill>
              </a:rPr>
              <a:t>2 tertiary </a:t>
            </a:r>
            <a:r>
              <a:rPr lang="en-US" sz="1500" b="1" dirty="0">
                <a:solidFill>
                  <a:srgbClr val="002060"/>
                </a:solidFill>
              </a:rPr>
              <a:t>large </a:t>
            </a:r>
            <a:r>
              <a:rPr lang="en-US" sz="1500" b="1" dirty="0">
                <a:solidFill>
                  <a:srgbClr val="002060"/>
                </a:solidFill>
              </a:rPr>
              <a:t>hospitals, </a:t>
            </a:r>
            <a:r>
              <a:rPr lang="fr-FR" sz="1500" b="1" dirty="0">
                <a:solidFill>
                  <a:srgbClr val="002060"/>
                </a:solidFill>
              </a:rPr>
              <a:t>2020 </a:t>
            </a:r>
            <a:r>
              <a:rPr lang="fr-FR" sz="1500" b="1" dirty="0">
                <a:solidFill>
                  <a:srgbClr val="002060"/>
                </a:solidFill>
              </a:rPr>
              <a:t>to 2022</a:t>
            </a:r>
          </a:p>
        </p:txBody>
      </p:sp>
      <p:sp>
        <p:nvSpPr>
          <p:cNvPr id="4" name="AutoShape 2" descr="Home page | Antimicrobial Resistance &amp; Infection Contr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89" y="60349"/>
            <a:ext cx="715119" cy="10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03648" y="-13692"/>
            <a:ext cx="5465439" cy="857250"/>
          </a:xfrm>
        </p:spPr>
        <p:txBody>
          <a:bodyPr>
            <a:noAutofit/>
          </a:bodyPr>
          <a:lstStyle/>
          <a:p>
            <a:r>
              <a:rPr lang="en-US" sz="2000" b="1" i="1" dirty="0">
                <a:solidFill>
                  <a:srgbClr val="002060"/>
                </a:solidFill>
              </a:rPr>
              <a:t>Candida </a:t>
            </a:r>
            <a:r>
              <a:rPr lang="en-US" sz="2000" b="1" i="1" dirty="0" err="1">
                <a:solidFill>
                  <a:srgbClr val="002060"/>
                </a:solidFill>
              </a:rPr>
              <a:t>auris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Outbreak and Epidemiologic Response </a:t>
            </a:r>
            <a:r>
              <a:rPr lang="en-US" sz="2000" b="1" dirty="0" smtClean="0">
                <a:solidFill>
                  <a:srgbClr val="002060"/>
                </a:solidFill>
              </a:rPr>
              <a:t>in </a:t>
            </a:r>
            <a:r>
              <a:rPr lang="en-US" sz="2000" b="1" dirty="0">
                <a:solidFill>
                  <a:srgbClr val="002060"/>
                </a:solidFill>
              </a:rPr>
              <a:t>Burn Intensive Care Unit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FEE9F79-A0BB-4B9D-88D3-126E1EF10181}" type="slidenum">
              <a:rPr lang="fr-FR" smtClean="0"/>
              <a:t>14</a:t>
            </a:fld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Barbian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et al, Emerging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Infectious Diseases • www.cdc.gov/eid • Vol. 31, No. 3, March 2025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966" y="1974574"/>
            <a:ext cx="3911035" cy="23570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0803" y="1092151"/>
            <a:ext cx="85960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2060"/>
                </a:solidFill>
              </a:rPr>
              <a:t>10-bed ICU, pediatric </a:t>
            </a:r>
            <a:r>
              <a:rPr lang="en-US" sz="2100" b="1" dirty="0">
                <a:solidFill>
                  <a:srgbClr val="002060"/>
                </a:solidFill>
              </a:rPr>
              <a:t>and adult burn </a:t>
            </a:r>
            <a:r>
              <a:rPr lang="en-US" sz="2100" b="1" dirty="0">
                <a:solidFill>
                  <a:srgbClr val="002060"/>
                </a:solidFill>
              </a:rPr>
              <a:t>patients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502" y="2294645"/>
            <a:ext cx="508780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Breaches: </a:t>
            </a:r>
          </a:p>
          <a:p>
            <a:pPr marL="135731" indent="-135731">
              <a:buFontTx/>
              <a:buChar char="-"/>
            </a:pPr>
            <a:r>
              <a:rPr lang="en-US" sz="1500" dirty="0"/>
              <a:t>Hand hygiene:78-93%, </a:t>
            </a:r>
            <a:r>
              <a:rPr lang="en-US" sz="1500" b="1" dirty="0">
                <a:solidFill>
                  <a:srgbClr val="002060"/>
                </a:solidFill>
              </a:rPr>
              <a:t>32% transporters</a:t>
            </a:r>
            <a:r>
              <a:rPr lang="en-US" sz="1500" dirty="0"/>
              <a:t>, </a:t>
            </a:r>
            <a:r>
              <a:rPr lang="en-US" sz="1500" b="1" dirty="0">
                <a:solidFill>
                  <a:srgbClr val="002060"/>
                </a:solidFill>
              </a:rPr>
              <a:t>35% food services</a:t>
            </a:r>
            <a:r>
              <a:rPr lang="en-US" sz="1500" dirty="0"/>
              <a:t> </a:t>
            </a:r>
          </a:p>
          <a:p>
            <a:pPr marL="135731" indent="-135731">
              <a:buFontTx/>
              <a:buChar char="-"/>
            </a:pPr>
            <a:r>
              <a:rPr lang="en-US" sz="1500" dirty="0"/>
              <a:t>PPE donning/doffing</a:t>
            </a:r>
            <a:r>
              <a:rPr lang="en-US" sz="1500" dirty="0"/>
              <a:t>, </a:t>
            </a:r>
            <a:r>
              <a:rPr lang="en-US" sz="1500" dirty="0"/>
              <a:t>environmental cleaning</a:t>
            </a:r>
            <a:r>
              <a:rPr lang="en-US" sz="1500" dirty="0"/>
              <a:t>, </a:t>
            </a:r>
            <a:r>
              <a:rPr lang="en-US" sz="1500" b="1" dirty="0">
                <a:solidFill>
                  <a:srgbClr val="002060"/>
                </a:solidFill>
              </a:rPr>
              <a:t>shared equipment</a:t>
            </a:r>
          </a:p>
          <a:p>
            <a:endParaRPr lang="fr-FR" sz="1500" b="1" dirty="0">
              <a:solidFill>
                <a:srgbClr val="002060"/>
              </a:solidFill>
            </a:endParaRPr>
          </a:p>
          <a:p>
            <a:r>
              <a:rPr lang="fr-FR" sz="1500" b="1" dirty="0" err="1">
                <a:solidFill>
                  <a:srgbClr val="002060"/>
                </a:solidFill>
              </a:rPr>
              <a:t>Outbreak</a:t>
            </a:r>
            <a:r>
              <a:rPr lang="fr-FR" sz="1500" b="1" dirty="0">
                <a:solidFill>
                  <a:srgbClr val="002060"/>
                </a:solidFill>
              </a:rPr>
              <a:t> </a:t>
            </a:r>
            <a:r>
              <a:rPr lang="fr-FR" sz="1500" b="1" dirty="0">
                <a:solidFill>
                  <a:srgbClr val="002060"/>
                </a:solidFill>
              </a:rPr>
              <a:t>Mitigation </a:t>
            </a:r>
            <a:r>
              <a:rPr lang="fr-FR" sz="1500" b="1" dirty="0" err="1">
                <a:solidFill>
                  <a:srgbClr val="002060"/>
                </a:solidFill>
              </a:rPr>
              <a:t>Measures</a:t>
            </a:r>
            <a:endParaRPr lang="fr-FR" sz="1500" b="1" dirty="0">
              <a:solidFill>
                <a:srgbClr val="002060"/>
              </a:solidFill>
            </a:endParaRPr>
          </a:p>
          <a:p>
            <a:pPr marL="135731" indent="-135731">
              <a:buFontTx/>
              <a:buChar char="-"/>
            </a:pPr>
            <a:r>
              <a:rPr lang="fr-FR" sz="1500" dirty="0"/>
              <a:t>Contact </a:t>
            </a:r>
            <a:r>
              <a:rPr lang="fr-FR" sz="1500" dirty="0" err="1"/>
              <a:t>precautions</a:t>
            </a:r>
            <a:r>
              <a:rPr lang="fr-FR" sz="1500" dirty="0"/>
              <a:t> </a:t>
            </a:r>
            <a:r>
              <a:rPr lang="fr-FR" sz="1500" dirty="0"/>
              <a:t>+ </a:t>
            </a:r>
            <a:r>
              <a:rPr lang="fr-FR" sz="1500" dirty="0" err="1"/>
              <a:t>signs</a:t>
            </a:r>
            <a:r>
              <a:rPr lang="fr-FR" sz="1500" dirty="0"/>
              <a:t> on </a:t>
            </a:r>
            <a:r>
              <a:rPr lang="fr-FR" sz="1500" dirty="0" err="1"/>
              <a:t>doors</a:t>
            </a:r>
            <a:endParaRPr lang="fr-FR" sz="1500" dirty="0"/>
          </a:p>
          <a:p>
            <a:pPr marL="135731" indent="-135731">
              <a:buFontTx/>
              <a:buChar char="-"/>
            </a:pPr>
            <a:r>
              <a:rPr lang="fr-FR" sz="1500" dirty="0"/>
              <a:t>Focus </a:t>
            </a:r>
            <a:r>
              <a:rPr lang="fr-FR" sz="1500" dirty="0"/>
              <a:t>on </a:t>
            </a:r>
            <a:r>
              <a:rPr lang="fr-FR" sz="1500" dirty="0" err="1"/>
              <a:t>environmental</a:t>
            </a:r>
            <a:r>
              <a:rPr lang="fr-FR" sz="1500" dirty="0"/>
              <a:t> </a:t>
            </a:r>
            <a:r>
              <a:rPr lang="fr-FR" sz="1500" dirty="0" err="1"/>
              <a:t>cleaning</a:t>
            </a:r>
            <a:r>
              <a:rPr lang="fr-FR" sz="1500" dirty="0"/>
              <a:t> (</a:t>
            </a:r>
            <a:r>
              <a:rPr lang="fr-FR" sz="1500" dirty="0" err="1"/>
              <a:t>Bleach</a:t>
            </a:r>
            <a:r>
              <a:rPr lang="fr-FR" sz="1500" dirty="0" err="1"/>
              <a:t>+</a:t>
            </a:r>
            <a:r>
              <a:rPr lang="fr-FR" sz="1500" dirty="0" err="1"/>
              <a:t>UV</a:t>
            </a:r>
            <a:r>
              <a:rPr lang="fr-FR" sz="1500" dirty="0"/>
              <a:t>) &amp; </a:t>
            </a:r>
            <a:r>
              <a:rPr lang="fr-FR" sz="1500" dirty="0"/>
              <a:t>hand </a:t>
            </a:r>
            <a:r>
              <a:rPr lang="fr-FR" sz="1500" dirty="0" err="1"/>
              <a:t>hygiene</a:t>
            </a:r>
            <a:endParaRPr lang="fr-FR" sz="1500" dirty="0"/>
          </a:p>
        </p:txBody>
      </p:sp>
      <p:sp>
        <p:nvSpPr>
          <p:cNvPr id="21" name="Rectangle 20"/>
          <p:cNvSpPr/>
          <p:nvPr/>
        </p:nvSpPr>
        <p:spPr>
          <a:xfrm>
            <a:off x="204502" y="1746661"/>
            <a:ext cx="438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8 patients colonized or infected over 2 </a:t>
            </a:r>
            <a:r>
              <a:rPr lang="fr-FR" b="1" dirty="0" err="1">
                <a:solidFill>
                  <a:srgbClr val="002060"/>
                </a:solidFill>
              </a:rPr>
              <a:t>years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" y="157467"/>
            <a:ext cx="1533153" cy="3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88728" y="-13692"/>
            <a:ext cx="5180359" cy="857250"/>
          </a:xfrm>
        </p:spPr>
        <p:txBody>
          <a:bodyPr>
            <a:noAutofit/>
          </a:bodyPr>
          <a:lstStyle/>
          <a:p>
            <a:r>
              <a:rPr lang="en-US" sz="2000" b="1" i="1" dirty="0">
                <a:solidFill>
                  <a:srgbClr val="002060"/>
                </a:solidFill>
              </a:rPr>
              <a:t>Candida </a:t>
            </a:r>
            <a:r>
              <a:rPr lang="en-US" sz="2000" b="1" i="1" dirty="0" err="1">
                <a:solidFill>
                  <a:srgbClr val="002060"/>
                </a:solidFill>
              </a:rPr>
              <a:t>auris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Outbreak and Epidemiologic Response </a:t>
            </a:r>
            <a:r>
              <a:rPr lang="en-US" sz="2000" b="1" dirty="0" smtClean="0">
                <a:solidFill>
                  <a:srgbClr val="002060"/>
                </a:solidFill>
              </a:rPr>
              <a:t>in </a:t>
            </a:r>
            <a:r>
              <a:rPr lang="en-US" sz="2000" b="1" dirty="0">
                <a:solidFill>
                  <a:srgbClr val="002060"/>
                </a:solidFill>
              </a:rPr>
              <a:t>Burn Intensive Care Unit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FEE9F79-A0BB-4B9D-88D3-126E1EF10181}" type="slidenum">
              <a:rPr lang="fr-FR" smtClean="0"/>
              <a:t>15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Barbian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et al, Emerging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Infectious Diseases • www.cdc.gov/eid • Vol. 31, No. 3, March 2025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016" y="1399633"/>
            <a:ext cx="3171793" cy="29209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5195" y="1234448"/>
            <a:ext cx="564682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002060"/>
                </a:solidFill>
              </a:rPr>
              <a:t>Genomic</a:t>
            </a:r>
            <a:r>
              <a:rPr lang="fr-FR" b="1" dirty="0">
                <a:solidFill>
                  <a:srgbClr val="002060"/>
                </a:solidFill>
              </a:rPr>
              <a:t> and </a:t>
            </a:r>
            <a:r>
              <a:rPr lang="fr-FR" b="1" dirty="0" err="1">
                <a:solidFill>
                  <a:srgbClr val="002060"/>
                </a:solidFill>
              </a:rPr>
              <a:t>Epidemiologic</a:t>
            </a:r>
            <a:r>
              <a:rPr lang="fr-FR" b="1" dirty="0">
                <a:solidFill>
                  <a:srgbClr val="002060"/>
                </a:solidFill>
              </a:rPr>
              <a:t> Investigation</a:t>
            </a:r>
          </a:p>
          <a:p>
            <a:pPr marL="478631" lvl="1" indent="-135731">
              <a:buFont typeface="Arial" panose="020B0604020202020204" pitchFamily="34" charset="0"/>
              <a:buChar char="•"/>
            </a:pPr>
            <a:endParaRPr lang="fr-FR" sz="900" dirty="0"/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fr-FR" sz="1350" dirty="0"/>
              <a:t>Multiple </a:t>
            </a:r>
            <a:r>
              <a:rPr lang="fr-FR" sz="1350" dirty="0" err="1"/>
              <a:t>independent</a:t>
            </a:r>
            <a:r>
              <a:rPr lang="fr-FR" sz="1350" dirty="0"/>
              <a:t> </a:t>
            </a:r>
            <a:r>
              <a:rPr lang="en-US" sz="1350" dirty="0"/>
              <a:t>intro </a:t>
            </a:r>
            <a:r>
              <a:rPr lang="en-US" sz="1350" dirty="0"/>
              <a:t>from regional </a:t>
            </a:r>
            <a:r>
              <a:rPr lang="en-US" sz="1350" i="1" dirty="0"/>
              <a:t>C. </a:t>
            </a:r>
            <a:r>
              <a:rPr lang="en-US" sz="1350" i="1" dirty="0" err="1"/>
              <a:t>auris</a:t>
            </a:r>
            <a:r>
              <a:rPr lang="en-US" sz="1350" i="1" dirty="0"/>
              <a:t> </a:t>
            </a:r>
            <a:r>
              <a:rPr lang="en-US" sz="1350" dirty="0">
                <a:sym typeface="Wingdings" panose="05000000000000000000" pitchFamily="2" charset="2"/>
              </a:rPr>
              <a:t></a:t>
            </a:r>
            <a:r>
              <a:rPr lang="fr-FR" sz="1350" dirty="0"/>
              <a:t> </a:t>
            </a:r>
            <a:r>
              <a:rPr lang="fr-FR" sz="1350" dirty="0" err="1"/>
              <a:t>W</a:t>
            </a:r>
            <a:r>
              <a:rPr lang="fr-FR" sz="1350" dirty="0" err="1"/>
              <a:t>ithin</a:t>
            </a:r>
            <a:r>
              <a:rPr lang="fr-FR" sz="1350" dirty="0"/>
              <a:t>-unit spread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i="1" dirty="0"/>
              <a:t>C</a:t>
            </a:r>
            <a:r>
              <a:rPr lang="en-US" sz="1350" i="1" dirty="0"/>
              <a:t>. </a:t>
            </a:r>
            <a:r>
              <a:rPr lang="en-US" sz="1350" i="1" dirty="0" err="1"/>
              <a:t>auris</a:t>
            </a:r>
            <a:r>
              <a:rPr lang="en-US" sz="1350" i="1" dirty="0"/>
              <a:t> </a:t>
            </a:r>
            <a:r>
              <a:rPr lang="en-US" sz="1350" dirty="0"/>
              <a:t>imported from </a:t>
            </a:r>
            <a:r>
              <a:rPr lang="en-US" sz="1350" dirty="0"/>
              <a:t>elsewhere in the facility </a:t>
            </a:r>
            <a:endParaRPr lang="en-US" sz="1350" dirty="0"/>
          </a:p>
          <a:p>
            <a:pPr lvl="1"/>
            <a:r>
              <a:rPr lang="en-US" sz="1350" dirty="0">
                <a:sym typeface="Wingdings" panose="05000000000000000000" pitchFamily="2" charset="2"/>
              </a:rPr>
              <a:t> C</a:t>
            </a:r>
            <a:r>
              <a:rPr lang="en-US" sz="1350" dirty="0"/>
              <a:t>ontaminated HCP hands, clothing, shared </a:t>
            </a:r>
            <a:r>
              <a:rPr lang="en-US" sz="1350" dirty="0"/>
              <a:t>equipment. 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Acquisition</a:t>
            </a:r>
            <a:r>
              <a:rPr lang="en-US" sz="1350" i="1" dirty="0"/>
              <a:t> </a:t>
            </a:r>
            <a:r>
              <a:rPr lang="en-US" sz="1350" dirty="0"/>
              <a:t>from contaminated surfaces/equipment </a:t>
            </a:r>
            <a:r>
              <a:rPr lang="en-US" sz="1350" dirty="0"/>
              <a:t>in </a:t>
            </a:r>
            <a:r>
              <a:rPr lang="en-US" sz="1350" dirty="0"/>
              <a:t>common area </a:t>
            </a:r>
            <a:r>
              <a:rPr lang="en-US" sz="1350" dirty="0"/>
              <a:t>outside </a:t>
            </a:r>
            <a:r>
              <a:rPr lang="en-US" sz="1350" dirty="0"/>
              <a:t>BICU</a:t>
            </a:r>
            <a:endParaRPr lang="en-US" sz="1350" dirty="0"/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fr-FR" sz="1350" dirty="0" err="1"/>
              <a:t>Axilla</a:t>
            </a:r>
            <a:r>
              <a:rPr lang="fr-FR" sz="1350" dirty="0"/>
              <a:t> </a:t>
            </a:r>
            <a:r>
              <a:rPr lang="en-US" sz="1350" dirty="0"/>
              <a:t>or </a:t>
            </a:r>
            <a:r>
              <a:rPr lang="en-US" sz="1350" dirty="0"/>
              <a:t>groin screening </a:t>
            </a:r>
            <a:r>
              <a:rPr lang="en-US" sz="1350" dirty="0"/>
              <a:t>at admission </a:t>
            </a:r>
            <a:r>
              <a:rPr lang="en-US" sz="1350" dirty="0">
                <a:sym typeface="Wingdings" panose="05000000000000000000" pitchFamily="2" charset="2"/>
              </a:rPr>
              <a:t> </a:t>
            </a:r>
            <a:r>
              <a:rPr lang="en-US" sz="1350" b="1" dirty="0">
                <a:solidFill>
                  <a:srgbClr val="002060"/>
                </a:solidFill>
              </a:rPr>
              <a:t>Sensitivity </a:t>
            </a:r>
            <a:r>
              <a:rPr lang="en-US" sz="1350" b="1" dirty="0">
                <a:solidFill>
                  <a:srgbClr val="002060"/>
                </a:solidFill>
              </a:rPr>
              <a:t>≈62</a:t>
            </a:r>
            <a:r>
              <a:rPr lang="en-US" sz="1350" b="1" dirty="0">
                <a:solidFill>
                  <a:srgbClr val="002060"/>
                </a:solidFill>
              </a:rPr>
              <a:t>% </a:t>
            </a:r>
            <a:endParaRPr lang="en-US" sz="1350" b="1" dirty="0">
              <a:solidFill>
                <a:srgbClr val="002060"/>
              </a:solidFill>
            </a:endParaRPr>
          </a:p>
          <a:p>
            <a:pPr lvl="1"/>
            <a:r>
              <a:rPr lang="en-US" sz="1350" b="1" dirty="0">
                <a:solidFill>
                  <a:srgbClr val="002060"/>
                </a:solidFill>
              </a:rPr>
              <a:t>&gt;</a:t>
            </a:r>
            <a:r>
              <a:rPr lang="en-US" sz="1350" b="1" dirty="0">
                <a:solidFill>
                  <a:srgbClr val="002060"/>
                </a:solidFill>
              </a:rPr>
              <a:t>6 body sites needed </a:t>
            </a:r>
            <a:r>
              <a:rPr lang="en-US" sz="1350" dirty="0"/>
              <a:t>to </a:t>
            </a:r>
            <a:r>
              <a:rPr lang="en-US" sz="1350" dirty="0"/>
              <a:t>detect 100% of colonized </a:t>
            </a:r>
            <a:r>
              <a:rPr lang="en-US" sz="1350" dirty="0"/>
              <a:t>patients</a:t>
            </a:r>
            <a:endParaRPr lang="fr-FR" sz="1350" dirty="0"/>
          </a:p>
        </p:txBody>
      </p:sp>
      <p:sp>
        <p:nvSpPr>
          <p:cNvPr id="22" name="Rectangle 21"/>
          <p:cNvSpPr/>
          <p:nvPr/>
        </p:nvSpPr>
        <p:spPr>
          <a:xfrm>
            <a:off x="6620445" y="3678531"/>
            <a:ext cx="8106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</a:rPr>
              <a:t>C</a:t>
            </a:r>
            <a:r>
              <a:rPr lang="en-US" sz="1350" b="1" dirty="0">
                <a:solidFill>
                  <a:schemeClr val="accent1"/>
                </a:solidFill>
              </a:rPr>
              <a:t>luster </a:t>
            </a:r>
            <a:r>
              <a:rPr lang="en-US" sz="1350" b="1" dirty="0">
                <a:solidFill>
                  <a:schemeClr val="accent1"/>
                </a:solidFill>
              </a:rPr>
              <a:t>1</a:t>
            </a:r>
            <a:endParaRPr lang="fr-FR" sz="1350" b="1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52252" y="3253272"/>
            <a:ext cx="8106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92D050"/>
                </a:solidFill>
              </a:rPr>
              <a:t>C</a:t>
            </a:r>
            <a:r>
              <a:rPr lang="en-US" sz="1350" b="1" dirty="0">
                <a:solidFill>
                  <a:srgbClr val="92D050"/>
                </a:solidFill>
              </a:rPr>
              <a:t>luster </a:t>
            </a:r>
            <a:r>
              <a:rPr lang="en-US" sz="1350" b="1" dirty="0">
                <a:solidFill>
                  <a:srgbClr val="92D050"/>
                </a:solidFill>
              </a:rPr>
              <a:t>2</a:t>
            </a:r>
            <a:endParaRPr lang="fr-FR" sz="1350" b="1" dirty="0">
              <a:solidFill>
                <a:srgbClr val="92D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38574" y="2526268"/>
            <a:ext cx="8106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7030A0"/>
                </a:solidFill>
              </a:rPr>
              <a:t>C</a:t>
            </a:r>
            <a:r>
              <a:rPr lang="en-US" sz="1350" b="1" dirty="0">
                <a:solidFill>
                  <a:srgbClr val="7030A0"/>
                </a:solidFill>
              </a:rPr>
              <a:t>luster 3</a:t>
            </a:r>
            <a:endParaRPr lang="fr-FR" sz="135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14106" y="1660764"/>
            <a:ext cx="8106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2"/>
                </a:solidFill>
              </a:rPr>
              <a:t>C</a:t>
            </a:r>
            <a:r>
              <a:rPr lang="en-US" sz="1350" b="1" dirty="0">
                <a:solidFill>
                  <a:schemeClr val="accent2"/>
                </a:solidFill>
              </a:rPr>
              <a:t>luster 4</a:t>
            </a:r>
            <a:endParaRPr lang="fr-FR" sz="1350" b="1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373" y="3493213"/>
            <a:ext cx="5693642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Possible </a:t>
            </a:r>
            <a:r>
              <a:rPr lang="en-US" sz="1500" dirty="0">
                <a:solidFill>
                  <a:schemeClr val="bg1"/>
                </a:solidFill>
              </a:rPr>
              <a:t>role of </a:t>
            </a:r>
            <a:r>
              <a:rPr lang="en-US" sz="1500" dirty="0">
                <a:solidFill>
                  <a:schemeClr val="bg1"/>
                </a:solidFill>
              </a:rPr>
              <a:t>ancillary personnel moving throughout </a:t>
            </a:r>
            <a:r>
              <a:rPr lang="en-US" sz="1500" dirty="0">
                <a:solidFill>
                  <a:schemeClr val="bg1"/>
                </a:solidFill>
              </a:rPr>
              <a:t>the </a:t>
            </a:r>
            <a:r>
              <a:rPr lang="en-US" sz="1500" dirty="0">
                <a:solidFill>
                  <a:schemeClr val="bg1"/>
                </a:solidFill>
              </a:rPr>
              <a:t>hospital</a:t>
            </a:r>
          </a:p>
          <a:p>
            <a:r>
              <a:rPr lang="en-US" sz="1500" dirty="0">
                <a:solidFill>
                  <a:schemeClr val="bg1"/>
                </a:solidFill>
              </a:rPr>
              <a:t>	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bg1"/>
                </a:solidFill>
              </a:rPr>
              <a:t>IPC not </a:t>
            </a:r>
            <a:r>
              <a:rPr lang="en-US" sz="1500" dirty="0">
                <a:solidFill>
                  <a:schemeClr val="bg1"/>
                </a:solidFill>
              </a:rPr>
              <a:t>just on within-unit </a:t>
            </a:r>
            <a:endParaRPr lang="en-US" sz="1500" dirty="0">
              <a:solidFill>
                <a:schemeClr val="bg1"/>
              </a:solidFill>
            </a:endParaRP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Admission screening + </a:t>
            </a:r>
            <a:r>
              <a:rPr lang="en-US" sz="1500" dirty="0">
                <a:solidFill>
                  <a:schemeClr val="bg1"/>
                </a:solidFill>
              </a:rPr>
              <a:t>point prevalence survey </a:t>
            </a:r>
            <a:r>
              <a:rPr lang="en-US" sz="1500" dirty="0">
                <a:solidFill>
                  <a:schemeClr val="bg1"/>
                </a:solidFill>
              </a:rPr>
              <a:t>needed </a:t>
            </a:r>
            <a:r>
              <a:rPr lang="en-US" sz="1500" dirty="0">
                <a:solidFill>
                  <a:schemeClr val="bg1"/>
                </a:solidFill>
              </a:rPr>
              <a:t>to identify </a:t>
            </a:r>
            <a:r>
              <a:rPr lang="en-US" sz="1500" dirty="0">
                <a:solidFill>
                  <a:schemeClr val="bg1"/>
                </a:solidFill>
              </a:rPr>
              <a:t>and isolate </a:t>
            </a:r>
            <a:r>
              <a:rPr lang="en-US" sz="1500" dirty="0">
                <a:solidFill>
                  <a:schemeClr val="bg1"/>
                </a:solidFill>
              </a:rPr>
              <a:t>colonized patients </a:t>
            </a:r>
            <a:r>
              <a:rPr lang="en-US" sz="1500" dirty="0">
                <a:solidFill>
                  <a:schemeClr val="bg1"/>
                </a:solidFill>
              </a:rPr>
              <a:t>quickly</a:t>
            </a:r>
            <a:endParaRPr lang="fr-FR" sz="1500" dirty="0">
              <a:solidFill>
                <a:schemeClr val="bg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" y="157467"/>
            <a:ext cx="1533153" cy="3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Topics </a:t>
            </a:r>
            <a:r>
              <a:rPr lang="en-US" sz="2800" b="1" dirty="0">
                <a:solidFill>
                  <a:srgbClr val="002060"/>
                </a:solidFill>
              </a:rPr>
              <a:t>addressed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457200" y="1175660"/>
            <a:ext cx="8229600" cy="365760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Sequencing and automated surveillance 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Candidozyma auris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smtClean="0">
                <a:solidFill>
                  <a:srgbClr val="002060"/>
                </a:solidFill>
                <a:latin typeface="Calibri" panose="020F0502020204030204" pitchFamily="34" charset="0"/>
              </a:rPr>
              <a:t>Clostridioides difficile </a:t>
            </a:r>
            <a:r>
              <a:rPr lang="en-US" altLang="fr-FR" sz="2400" smtClean="0">
                <a:solidFill>
                  <a:srgbClr val="002060"/>
                </a:solidFill>
                <a:latin typeface="Calibri" panose="020F0502020204030204" pitchFamily="34" charset="0"/>
              </a:rPr>
              <a:t>infections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Catheter line infections and ICU acquired pneumonia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respiratory infections and PPE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HAI in Nursing homes and LTCFs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Malaria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endParaRPr lang="en-US" altLang="fr-FR" sz="240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28663" lvl="1" indent="-385763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2100" smtClean="0">
              <a:latin typeface="Calibri" panose="020F0502020204030204" pitchFamily="34" charset="0"/>
            </a:endParaRPr>
          </a:p>
          <a:p>
            <a:pPr marL="3086100" lvl="8" indent="-342900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Environmental and Health Care Personnel Sampling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&amp; Unobserved </a:t>
            </a:r>
            <a:r>
              <a:rPr lang="en-US" sz="2000" b="1" i="1" dirty="0">
                <a:solidFill>
                  <a:srgbClr val="002060"/>
                </a:solidFill>
              </a:rPr>
              <a:t>Clostridium difficile </a:t>
            </a:r>
            <a:r>
              <a:rPr lang="en-US" sz="2000" b="1" dirty="0">
                <a:solidFill>
                  <a:srgbClr val="002060"/>
                </a:solidFill>
              </a:rPr>
              <a:t>Transmission in ICU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Lindsay T.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Keegan et al, JAMA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Network Open. 2025;8(4):e252787. doi:10.1001/jamanetworkopen.2025.2787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817" y="1485235"/>
            <a:ext cx="6208133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7000 Daily sampling + Cult: 177 body sites</a:t>
            </a:r>
            <a:r>
              <a:rPr lang="en-US" sz="1500" dirty="0"/>
              <a:t>, room </a:t>
            </a:r>
            <a:r>
              <a:rPr lang="en-US" sz="1500" dirty="0"/>
              <a:t>surfaces, </a:t>
            </a:r>
            <a:r>
              <a:rPr lang="en-US" sz="1500" dirty="0"/>
              <a:t>HCP </a:t>
            </a:r>
            <a:r>
              <a:rPr lang="en-US" sz="1500" dirty="0"/>
              <a:t>hands 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</a:rPr>
              <a:t>1.7%</a:t>
            </a:r>
            <a:r>
              <a:rPr lang="en-US" sz="1500" dirty="0"/>
              <a:t> </a:t>
            </a:r>
            <a:r>
              <a:rPr lang="en-US" sz="1500" b="1" dirty="0">
                <a:solidFill>
                  <a:srgbClr val="002060"/>
                </a:solidFill>
              </a:rPr>
              <a:t>toxigenic </a:t>
            </a:r>
            <a:r>
              <a:rPr lang="en-US" sz="1500" b="1" i="1" dirty="0">
                <a:solidFill>
                  <a:srgbClr val="002060"/>
                </a:solidFill>
              </a:rPr>
              <a:t>C difficile</a:t>
            </a:r>
            <a:r>
              <a:rPr lang="en-US" sz="1500" i="1" dirty="0"/>
              <a:t>, </a:t>
            </a:r>
            <a:r>
              <a:rPr lang="fr-FR" sz="1500" dirty="0"/>
              <a:t>0.6% acquisition</a:t>
            </a:r>
          </a:p>
          <a:p>
            <a:pPr marL="401241" lvl="2" indent="-129779">
              <a:buFont typeface="Calibri" panose="020F0502020204030204" pitchFamily="34" charset="0"/>
              <a:buChar char="-"/>
            </a:pPr>
            <a:r>
              <a:rPr lang="en-US" sz="1350" dirty="0"/>
              <a:t>8% linked to other admissions vs 57% non overlapping</a:t>
            </a:r>
          </a:p>
          <a:p>
            <a:pPr marL="401241" lvl="2" indent="-129779">
              <a:buFont typeface="Calibri" panose="020F0502020204030204" pitchFamily="34" charset="0"/>
              <a:buChar char="-"/>
            </a:pPr>
            <a:r>
              <a:rPr lang="en-US" sz="1350" dirty="0"/>
              <a:t>3.3% </a:t>
            </a:r>
            <a:r>
              <a:rPr lang="en-US" sz="1350" dirty="0"/>
              <a:t>(</a:t>
            </a:r>
            <a:r>
              <a:rPr lang="en-US" sz="1350" dirty="0"/>
              <a:t>9/274) </a:t>
            </a:r>
            <a:r>
              <a:rPr lang="en-US" sz="1350" dirty="0"/>
              <a:t>surfaces </a:t>
            </a:r>
            <a:r>
              <a:rPr lang="en-US" sz="1350" dirty="0"/>
              <a:t>positive</a:t>
            </a:r>
            <a:endParaRPr lang="en-US" sz="1350" dirty="0"/>
          </a:p>
          <a:p>
            <a:pPr marL="401241" lvl="2" indent="-129779">
              <a:buFont typeface="Calibri" panose="020F0502020204030204" pitchFamily="34" charset="0"/>
              <a:buChar char="-"/>
            </a:pPr>
            <a:r>
              <a:rPr lang="en-US" sz="1350" dirty="0"/>
              <a:t>TAT </a:t>
            </a:r>
            <a:r>
              <a:rPr lang="en-US" sz="1350" dirty="0" err="1"/>
              <a:t>Conta</a:t>
            </a:r>
            <a:r>
              <a:rPr lang="en-US" sz="1350" dirty="0"/>
              <a:t>.</a:t>
            </a:r>
            <a:r>
              <a:rPr lang="en-US" sz="1350" i="1" dirty="0"/>
              <a:t> </a:t>
            </a:r>
            <a:r>
              <a:rPr lang="en-US" sz="1350" dirty="0"/>
              <a:t>patient </a:t>
            </a:r>
            <a:r>
              <a:rPr lang="en-US" sz="1350" dirty="0">
                <a:sym typeface="Wingdings" panose="05000000000000000000" pitchFamily="2" charset="2"/>
              </a:rPr>
              <a:t></a:t>
            </a:r>
            <a:r>
              <a:rPr lang="en-US" sz="1350" i="1" dirty="0">
                <a:sym typeface="Wingdings" panose="05000000000000000000" pitchFamily="2" charset="2"/>
              </a:rPr>
              <a:t> </a:t>
            </a:r>
            <a:r>
              <a:rPr lang="en-US" sz="1350" dirty="0"/>
              <a:t>room </a:t>
            </a:r>
            <a:r>
              <a:rPr lang="en-US" sz="1350" dirty="0"/>
              <a:t>surfaces: 0.8 </a:t>
            </a:r>
            <a:r>
              <a:rPr lang="en-US" sz="1350" dirty="0"/>
              <a:t>(</a:t>
            </a:r>
            <a:r>
              <a:rPr lang="en-US" sz="1350" dirty="0"/>
              <a:t>1.6) </a:t>
            </a:r>
            <a:r>
              <a:rPr lang="en-US" sz="1350" dirty="0"/>
              <a:t>days </a:t>
            </a:r>
            <a:endParaRPr lang="en-US" sz="1350" dirty="0"/>
          </a:p>
          <a:p>
            <a:pPr marL="401241" lvl="2" indent="-129779">
              <a:buFont typeface="Calibri" panose="020F0502020204030204" pitchFamily="34" charset="0"/>
              <a:buChar char="-"/>
            </a:pPr>
            <a:r>
              <a:rPr lang="en-US" sz="1350" dirty="0"/>
              <a:t>TAT </a:t>
            </a:r>
            <a:r>
              <a:rPr lang="en-US" sz="1350" dirty="0" err="1"/>
              <a:t>Conta</a:t>
            </a:r>
            <a:r>
              <a:rPr lang="en-US" sz="1350" dirty="0"/>
              <a:t>.</a:t>
            </a:r>
            <a:r>
              <a:rPr lang="en-US" sz="1350" i="1" dirty="0"/>
              <a:t> </a:t>
            </a:r>
            <a:r>
              <a:rPr lang="en-US" sz="1350" dirty="0"/>
              <a:t>patient </a:t>
            </a:r>
            <a:r>
              <a:rPr lang="en-US" sz="1350" dirty="0">
                <a:sym typeface="Wingdings" panose="05000000000000000000" pitchFamily="2" charset="2"/>
              </a:rPr>
              <a:t></a:t>
            </a:r>
            <a:r>
              <a:rPr lang="en-US" sz="1350" i="1" dirty="0">
                <a:sym typeface="Wingdings" panose="05000000000000000000" pitchFamily="2" charset="2"/>
              </a:rPr>
              <a:t> </a:t>
            </a:r>
            <a:r>
              <a:rPr lang="en-US" sz="1350" dirty="0"/>
              <a:t>to HCP </a:t>
            </a:r>
            <a:r>
              <a:rPr lang="en-US" sz="1350" dirty="0"/>
              <a:t>hand: </a:t>
            </a:r>
            <a:r>
              <a:rPr lang="en-US" sz="1350" dirty="0"/>
              <a:t>1.5 (2.08) days</a:t>
            </a:r>
          </a:p>
          <a:p>
            <a:pPr marL="135731" lvl="1" indent="-135731">
              <a:buFont typeface="Arial" panose="020B0604020202020204" pitchFamily="34" charset="0"/>
              <a:buChar char="•"/>
            </a:pPr>
            <a:r>
              <a:rPr lang="en-US" sz="1500" dirty="0"/>
              <a:t>Clusters of </a:t>
            </a:r>
            <a:r>
              <a:rPr lang="en-US" sz="1500" dirty="0"/>
              <a:t>22 occupant stays </a:t>
            </a:r>
            <a:endParaRPr lang="en-US" sz="1500" dirty="0"/>
          </a:p>
          <a:p>
            <a:pPr marL="0" lvl="1"/>
            <a:r>
              <a:rPr lang="en-US" sz="1350" dirty="0">
                <a:sym typeface="Wingdings" panose="05000000000000000000" pitchFamily="2" charset="2"/>
              </a:rPr>
              <a:t> </a:t>
            </a:r>
            <a:r>
              <a:rPr lang="en-US" sz="1350" dirty="0">
                <a:sym typeface="Wingdings" panose="05000000000000000000" pitchFamily="2" charset="2"/>
              </a:rPr>
              <a:t>    </a:t>
            </a:r>
            <a:r>
              <a:rPr lang="en-US" sz="1350" dirty="0"/>
              <a:t>5 </a:t>
            </a:r>
            <a:r>
              <a:rPr lang="en-US" sz="1350" dirty="0"/>
              <a:t>instances of contaminated HCP hands moving </a:t>
            </a:r>
            <a:r>
              <a:rPr lang="en-US" sz="1350" i="1" dirty="0"/>
              <a:t>C </a:t>
            </a:r>
            <a:r>
              <a:rPr lang="fr-FR" sz="1350" i="1" dirty="0"/>
              <a:t>difficile </a:t>
            </a:r>
            <a:r>
              <a:rPr lang="fr-FR" sz="1350" dirty="0" err="1"/>
              <a:t>between</a:t>
            </a:r>
            <a:r>
              <a:rPr lang="fr-FR" sz="1350" dirty="0"/>
              <a:t> </a:t>
            </a:r>
            <a:r>
              <a:rPr lang="fr-FR" sz="1350" dirty="0" err="1"/>
              <a:t>rooms</a:t>
            </a:r>
            <a:endParaRPr lang="fr-FR" sz="13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i="1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18" name="Rectangle 17"/>
          <p:cNvSpPr/>
          <p:nvPr/>
        </p:nvSpPr>
        <p:spPr>
          <a:xfrm>
            <a:off x="1436813" y="1037794"/>
            <a:ext cx="6462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2018, 13-week longitudinal, observational study, 2 ICUs in Utah 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478" y="1675784"/>
            <a:ext cx="3754330" cy="29878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49817" y="3381263"/>
            <a:ext cx="5683661" cy="12464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</a:rPr>
              <a:t>Nosocomial transmission </a:t>
            </a:r>
            <a:r>
              <a:rPr lang="en-US" sz="1500" dirty="0">
                <a:solidFill>
                  <a:schemeClr val="bg1"/>
                </a:solidFill>
              </a:rPr>
              <a:t>not primary </a:t>
            </a:r>
            <a:r>
              <a:rPr lang="en-US" sz="1500" dirty="0">
                <a:solidFill>
                  <a:schemeClr val="bg1"/>
                </a:solidFill>
              </a:rPr>
              <a:t>source of acquisition </a:t>
            </a:r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bg1"/>
                </a:solidFill>
                <a:sym typeface="Wingdings" panose="05000000000000000000" pitchFamily="2" charset="2"/>
              </a:rPr>
              <a:t>      </a:t>
            </a:r>
            <a:r>
              <a:rPr lang="en-US" sz="1500" dirty="0">
                <a:solidFill>
                  <a:schemeClr val="bg1"/>
                </a:solidFill>
              </a:rPr>
              <a:t>hand hygiene and </a:t>
            </a:r>
            <a:r>
              <a:rPr lang="fr-FR" sz="1500" dirty="0" err="1">
                <a:solidFill>
                  <a:schemeClr val="bg1"/>
                </a:solidFill>
              </a:rPr>
              <a:t>environmental</a:t>
            </a:r>
            <a:r>
              <a:rPr lang="fr-FR" sz="1500" dirty="0">
                <a:solidFill>
                  <a:schemeClr val="bg1"/>
                </a:solidFill>
              </a:rPr>
              <a:t> </a:t>
            </a:r>
            <a:r>
              <a:rPr lang="fr-FR" sz="1500" dirty="0" err="1">
                <a:solidFill>
                  <a:schemeClr val="bg1"/>
                </a:solidFill>
              </a:rPr>
              <a:t>decontamination</a:t>
            </a:r>
            <a:endParaRPr lang="fr-FR" sz="1500" dirty="0">
              <a:solidFill>
                <a:schemeClr val="bg1"/>
              </a:solidFill>
            </a:endParaRP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Most </a:t>
            </a:r>
            <a:r>
              <a:rPr lang="en-US" sz="1500" dirty="0">
                <a:solidFill>
                  <a:schemeClr val="bg1"/>
                </a:solidFill>
              </a:rPr>
              <a:t>isolates </a:t>
            </a:r>
            <a:r>
              <a:rPr lang="fr-FR" sz="1500" dirty="0" err="1">
                <a:solidFill>
                  <a:schemeClr val="bg1"/>
                </a:solidFill>
              </a:rPr>
              <a:t>nontoxigenic</a:t>
            </a:r>
            <a:endParaRPr lang="en-US" sz="1500" dirty="0">
              <a:solidFill>
                <a:schemeClr val="bg1"/>
              </a:solidFill>
            </a:endParaRP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3.6-fold </a:t>
            </a:r>
            <a:r>
              <a:rPr lang="en-US" sz="1500" dirty="0">
                <a:solidFill>
                  <a:schemeClr val="bg1"/>
                </a:solidFill>
              </a:rPr>
              <a:t>higher </a:t>
            </a:r>
            <a:r>
              <a:rPr lang="en-US" sz="1500" i="1" dirty="0">
                <a:solidFill>
                  <a:schemeClr val="bg1"/>
                </a:solidFill>
              </a:rPr>
              <a:t>C difficile </a:t>
            </a:r>
            <a:r>
              <a:rPr lang="en-US" sz="1500" dirty="0">
                <a:solidFill>
                  <a:schemeClr val="bg1"/>
                </a:solidFill>
              </a:rPr>
              <a:t>movement identified through environment </a:t>
            </a:r>
            <a:r>
              <a:rPr lang="en-US" sz="1500" dirty="0">
                <a:solidFill>
                  <a:schemeClr val="bg1"/>
                </a:solidFill>
              </a:rPr>
              <a:t>sampling</a:t>
            </a:r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95039" y="1623522"/>
            <a:ext cx="892834" cy="1608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7" y="25142"/>
            <a:ext cx="915917" cy="9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Topics </a:t>
            </a:r>
            <a:r>
              <a:rPr lang="en-US" sz="2800" b="1" dirty="0">
                <a:solidFill>
                  <a:srgbClr val="002060"/>
                </a:solidFill>
              </a:rPr>
              <a:t>addressed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175660"/>
            <a:ext cx="8229600" cy="3657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Sequencing and automated surveillance 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Candidozyma</a:t>
            </a:r>
            <a:r>
              <a:rPr lang="en-US" altLang="fr-FR" sz="2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auris</a:t>
            </a:r>
            <a:endParaRPr lang="en-US" altLang="fr-FR" sz="2400" i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Clostridioides</a:t>
            </a:r>
            <a:r>
              <a:rPr lang="en-US" altLang="fr-FR" sz="2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difficile </a:t>
            </a: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infections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Catheter line infections and ICU acquired pneumonia</a:t>
            </a: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respiratory infections and PPE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HAI in Nursing homes and LTCFs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Malaria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28663" lvl="1" indent="-385763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2100" dirty="0">
              <a:latin typeface="Calibri" panose="020F0502020204030204" pitchFamily="34" charset="0"/>
            </a:endParaRPr>
          </a:p>
          <a:p>
            <a:pPr marL="3086100" lvl="8" indent="-342900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 Comparison of Peripherally Inserted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Central Catheter Materials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FEE9F79-A0BB-4B9D-88D3-126E1EF10181}" type="slidenum">
              <a:rPr lang="fr-FR" smtClean="0"/>
              <a:t>17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698841" y="4781510"/>
            <a:ext cx="4372733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Ullman et al, </a:t>
            </a:r>
            <a:r>
              <a:rPr lang="pt-BR" sz="1050" i="1" dirty="0">
                <a:solidFill>
                  <a:schemeClr val="bg1">
                    <a:lumMod val="50000"/>
                  </a:schemeClr>
                </a:solidFill>
              </a:rPr>
              <a:t>N Engl J Med 2025;392:161-72</a:t>
            </a:r>
            <a:r>
              <a:rPr lang="pt-BR" sz="1050" i="1" dirty="0">
                <a:solidFill>
                  <a:schemeClr val="bg1">
                    <a:lumMod val="50000"/>
                  </a:schemeClr>
                </a:solidFill>
              </a:rPr>
              <a:t>. DOI</a:t>
            </a:r>
            <a:r>
              <a:rPr lang="pt-BR" sz="1050" i="1" dirty="0">
                <a:solidFill>
                  <a:schemeClr val="bg1">
                    <a:lumMod val="50000"/>
                  </a:schemeClr>
                </a:solidFill>
              </a:rPr>
              <a:t>: 10.1056/NEJMoa2406815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764" y="911101"/>
            <a:ext cx="4615757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R</a:t>
            </a:r>
            <a:r>
              <a:rPr lang="en-US" sz="1500" b="1" dirty="0">
                <a:solidFill>
                  <a:srgbClr val="002060"/>
                </a:solidFill>
              </a:rPr>
              <a:t>andomized</a:t>
            </a:r>
            <a:r>
              <a:rPr lang="en-US" sz="1500" b="1" dirty="0">
                <a:solidFill>
                  <a:srgbClr val="002060"/>
                </a:solidFill>
              </a:rPr>
              <a:t>, controlled, superiority </a:t>
            </a:r>
            <a:r>
              <a:rPr lang="en-US" sz="1500" b="1" dirty="0">
                <a:solidFill>
                  <a:srgbClr val="002060"/>
                </a:solidFill>
              </a:rPr>
              <a:t>trial, 3 Australian  hospitals, </a:t>
            </a:r>
            <a:r>
              <a:rPr lang="fr-FR" sz="1500" b="1" dirty="0">
                <a:solidFill>
                  <a:srgbClr val="002060"/>
                </a:solidFill>
              </a:rPr>
              <a:t>Sept 2019-Dec </a:t>
            </a:r>
            <a:r>
              <a:rPr lang="fr-FR" sz="1500" b="1" dirty="0">
                <a:solidFill>
                  <a:srgbClr val="002060"/>
                </a:solidFill>
              </a:rPr>
              <a:t>2022</a:t>
            </a:r>
            <a:endParaRPr lang="en-US" sz="1500" b="1" dirty="0">
              <a:solidFill>
                <a:srgbClr val="002060"/>
              </a:solidFill>
            </a:endParaRP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fr-FR" sz="1350" dirty="0"/>
              <a:t>1098 </a:t>
            </a:r>
            <a:r>
              <a:rPr lang="en-US" sz="1350" dirty="0"/>
              <a:t>Adults &amp; </a:t>
            </a:r>
            <a:r>
              <a:rPr lang="en-US" sz="1350" dirty="0"/>
              <a:t>children </a:t>
            </a:r>
            <a:r>
              <a:rPr lang="en-US" sz="1350" dirty="0"/>
              <a:t>with PICC placement, 1:1:1 Hydrophobic / </a:t>
            </a:r>
            <a:r>
              <a:rPr lang="en-US" sz="1350" dirty="0"/>
              <a:t>chlorhexidine </a:t>
            </a:r>
            <a:r>
              <a:rPr lang="en-US" sz="1350" dirty="0"/>
              <a:t>/ standard polyurethane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/>
              <a:t>8 weeks</a:t>
            </a:r>
            <a:r>
              <a:rPr lang="en-US" sz="1350" dirty="0"/>
              <a:t> </a:t>
            </a:r>
            <a:r>
              <a:rPr lang="en-US" sz="1350" dirty="0"/>
              <a:t>follow-up for d</a:t>
            </a:r>
            <a:r>
              <a:rPr lang="en-US" sz="1350" dirty="0"/>
              <a:t>evice failure, </a:t>
            </a:r>
            <a:r>
              <a:rPr lang="en-US" sz="1350" dirty="0"/>
              <a:t>composite </a:t>
            </a:r>
            <a:r>
              <a:rPr lang="en-US" sz="1350" dirty="0"/>
              <a:t>: </a:t>
            </a:r>
            <a:endParaRPr lang="en-US" sz="1350" dirty="0"/>
          </a:p>
          <a:p>
            <a:pPr marL="404813" lvl="1" indent="-136922">
              <a:buFont typeface="Calibri" panose="020F0502020204030204" pitchFamily="34" charset="0"/>
              <a:buChar char="-"/>
            </a:pPr>
            <a:r>
              <a:rPr lang="en-US" sz="1350" dirty="0"/>
              <a:t>Infectious: bloodstream, local</a:t>
            </a:r>
          </a:p>
          <a:p>
            <a:pPr marL="404813" lvl="1" indent="-136922">
              <a:buFont typeface="Calibri" panose="020F0502020204030204" pitchFamily="34" charset="0"/>
              <a:buChar char="-"/>
            </a:pPr>
            <a:r>
              <a:rPr lang="en-US" sz="1350" dirty="0"/>
              <a:t>Noninfectious: thrombosis</a:t>
            </a:r>
            <a:r>
              <a:rPr lang="en-US" sz="1350" dirty="0"/>
              <a:t>, breakage</a:t>
            </a:r>
            <a:r>
              <a:rPr lang="en-US" sz="1350" dirty="0"/>
              <a:t>, occlusion</a:t>
            </a:r>
            <a:endParaRPr lang="fr-FR" sz="135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68712"/>
              </p:ext>
            </p:extLst>
          </p:nvPr>
        </p:nvGraphicFramePr>
        <p:xfrm>
          <a:off x="192013" y="2877844"/>
          <a:ext cx="4373023" cy="168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53">
                  <a:extLst>
                    <a:ext uri="{9D8B030D-6E8A-4147-A177-3AD203B41FA5}">
                      <a16:colId xmlns:a16="http://schemas.microsoft.com/office/drawing/2014/main" val="1331193810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984966840"/>
                    </a:ext>
                  </a:extLst>
                </a:gridCol>
                <a:gridCol w="973772">
                  <a:extLst>
                    <a:ext uri="{9D8B030D-6E8A-4147-A177-3AD203B41FA5}">
                      <a16:colId xmlns:a16="http://schemas.microsoft.com/office/drawing/2014/main" val="4279801621"/>
                    </a:ext>
                  </a:extLst>
                </a:gridCol>
                <a:gridCol w="1265063">
                  <a:extLst>
                    <a:ext uri="{9D8B030D-6E8A-4147-A177-3AD203B41FA5}">
                      <a16:colId xmlns:a16="http://schemas.microsoft.com/office/drawing/2014/main" val="40546188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1098 participants</a:t>
                      </a:r>
                      <a:endParaRPr lang="fr-FR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Hydrophobic</a:t>
                      </a:r>
                      <a:endParaRPr lang="fr-FR" sz="11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N= 365</a:t>
                      </a:r>
                      <a:endParaRPr lang="fr-FR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Chlorhexidine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N= 365</a:t>
                      </a:r>
                      <a:endParaRPr lang="fr-FR" sz="11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Stand. </a:t>
                      </a:r>
                      <a:r>
                        <a:rPr lang="fr-FR" sz="11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Polyurethane</a:t>
                      </a:r>
                      <a:endParaRPr lang="fr-FR" sz="11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N=368</a:t>
                      </a:r>
                      <a:endParaRPr lang="fr-FR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08128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</a:t>
                      </a: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(5.9%)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(9.9%)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(6.1%)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22442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Infectious</a:t>
                      </a: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  <a:endParaRPr lang="fr-FR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(1.4%)</a:t>
                      </a:r>
                      <a:endParaRPr lang="fr-FR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(1.1%)</a:t>
                      </a:r>
                      <a:endParaRPr lang="fr-FR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(1.7%)</a:t>
                      </a:r>
                      <a:endParaRPr lang="fr-FR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08947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PICC-</a:t>
                      </a:r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associated</a:t>
                      </a: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BSI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(1.4%)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(1.7%)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(1.9%)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36740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infection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(1.7%)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 (2.8%)</a:t>
                      </a:r>
                      <a:endParaRPr lang="fr-FR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(1.9%)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1972645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72764" y="4561864"/>
            <a:ext cx="42570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Occlusion </a:t>
            </a:r>
            <a:r>
              <a:rPr lang="en-US" sz="1350" dirty="0"/>
              <a:t>= most </a:t>
            </a:r>
            <a:r>
              <a:rPr lang="en-US" sz="1350" dirty="0"/>
              <a:t>common </a:t>
            </a:r>
            <a:r>
              <a:rPr lang="en-US" sz="1350" dirty="0"/>
              <a:t>reason: </a:t>
            </a:r>
          </a:p>
          <a:p>
            <a:pPr algn="ctr"/>
            <a:r>
              <a:rPr lang="en-US" sz="1350" dirty="0"/>
              <a:t>17% </a:t>
            </a:r>
            <a:r>
              <a:rPr lang="en-US" sz="1350" dirty="0" err="1"/>
              <a:t>hydroph</a:t>
            </a:r>
            <a:r>
              <a:rPr lang="en-US" sz="1350" dirty="0"/>
              <a:t>., 34% </a:t>
            </a:r>
            <a:r>
              <a:rPr lang="en-US" sz="1350" dirty="0" err="1"/>
              <a:t>chlorhex</a:t>
            </a:r>
            <a:r>
              <a:rPr lang="en-US" sz="1350" dirty="0"/>
              <a:t>., 14% </a:t>
            </a:r>
            <a:r>
              <a:rPr lang="en-US" sz="1350" dirty="0" err="1"/>
              <a:t>sd-polyur</a:t>
            </a:r>
            <a:r>
              <a:rPr lang="en-US" sz="1350" dirty="0"/>
              <a:t>.</a:t>
            </a:r>
            <a:endParaRPr lang="fr-FR" sz="135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058" y="1027054"/>
            <a:ext cx="3602919" cy="244791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11796" y="2375857"/>
            <a:ext cx="85151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0.9 </a:t>
            </a:r>
            <a:r>
              <a:rPr lang="fr-FR" sz="1050" dirty="0"/>
              <a:t>(</a:t>
            </a:r>
            <a:r>
              <a:rPr lang="fr-FR" sz="1050" dirty="0"/>
              <a:t>0.5-1.8</a:t>
            </a:r>
            <a:r>
              <a:rPr lang="fr-FR" sz="1050" dirty="0"/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00795" y="2592934"/>
            <a:ext cx="7489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1.7 </a:t>
            </a:r>
            <a:r>
              <a:rPr lang="fr-FR" sz="1050" dirty="0"/>
              <a:t>(</a:t>
            </a:r>
            <a:r>
              <a:rPr lang="fr-FR" sz="1050" dirty="0"/>
              <a:t>0.9-3)</a:t>
            </a:r>
            <a:endParaRPr lang="fr-FR" sz="1050" dirty="0"/>
          </a:p>
        </p:txBody>
      </p:sp>
      <p:sp>
        <p:nvSpPr>
          <p:cNvPr id="26" name="Parenthèse fermante 25"/>
          <p:cNvSpPr/>
          <p:nvPr/>
        </p:nvSpPr>
        <p:spPr>
          <a:xfrm rot="16200000">
            <a:off x="3237446" y="2297177"/>
            <a:ext cx="107099" cy="112970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" name="Parenthèse fermante 26"/>
          <p:cNvSpPr/>
          <p:nvPr/>
        </p:nvSpPr>
        <p:spPr>
          <a:xfrm rot="16200000">
            <a:off x="2712617" y="1730653"/>
            <a:ext cx="280952" cy="200551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8" name="Rectangle 27"/>
          <p:cNvSpPr/>
          <p:nvPr/>
        </p:nvSpPr>
        <p:spPr>
          <a:xfrm>
            <a:off x="4650378" y="3504035"/>
            <a:ext cx="4348832" cy="113107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Catheter complete and partial occlusion &gt; with  Chlorhexidine / hydrophobic </a:t>
            </a:r>
            <a:r>
              <a:rPr lang="en-US" sz="1350" dirty="0">
                <a:solidFill>
                  <a:schemeClr val="bg1"/>
                </a:solidFill>
              </a:rPr>
              <a:t>or standard </a:t>
            </a:r>
            <a:r>
              <a:rPr lang="en-US" sz="1350" dirty="0">
                <a:solidFill>
                  <a:schemeClr val="bg1"/>
                </a:solidFill>
              </a:rPr>
              <a:t>polyurethane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Trial conducted during the pandemic </a:t>
            </a:r>
            <a:r>
              <a:rPr lang="en-US" sz="1350" dirty="0">
                <a:solidFill>
                  <a:schemeClr val="bg1"/>
                </a:solidFill>
                <a:sym typeface="Wingdings" panose="05000000000000000000" pitchFamily="2" charset="2"/>
              </a:rPr>
              <a:t> Bias?</a:t>
            </a:r>
            <a:endParaRPr lang="en-US" sz="1350" dirty="0">
              <a:solidFill>
                <a:schemeClr val="bg1"/>
              </a:solidFill>
            </a:endParaRP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Practitioners performing insertions unfamiliar </a:t>
            </a:r>
            <a:r>
              <a:rPr lang="en-US" sz="1350" dirty="0">
                <a:solidFill>
                  <a:schemeClr val="bg1"/>
                </a:solidFill>
              </a:rPr>
              <a:t>with </a:t>
            </a:r>
            <a:r>
              <a:rPr lang="en-US" sz="1350" dirty="0">
                <a:solidFill>
                  <a:schemeClr val="bg1"/>
                </a:solidFill>
              </a:rPr>
              <a:t>PICC </a:t>
            </a:r>
            <a:r>
              <a:rPr lang="en-US" sz="1350" dirty="0">
                <a:solidFill>
                  <a:schemeClr val="bg1"/>
                </a:solidFill>
              </a:rPr>
              <a:t>products and kits</a:t>
            </a:r>
            <a:endParaRPr lang="fr-FR" sz="135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43" y="-3129"/>
            <a:ext cx="869826" cy="86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fr-FR" sz="2000" b="1" dirty="0" err="1">
                <a:solidFill>
                  <a:srgbClr val="002060"/>
                </a:solidFill>
              </a:rPr>
              <a:t>Midline</a:t>
            </a:r>
            <a:r>
              <a:rPr lang="fr-FR" sz="2000" b="1" dirty="0">
                <a:solidFill>
                  <a:srgbClr val="002060"/>
                </a:solidFill>
              </a:rPr>
              <a:t> vs </a:t>
            </a:r>
            <a:r>
              <a:rPr lang="fr-FR" sz="2000" b="1" dirty="0" err="1">
                <a:solidFill>
                  <a:srgbClr val="002060"/>
                </a:solidFill>
              </a:rPr>
              <a:t>Peripherally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Inserted</a:t>
            </a:r>
            <a:r>
              <a:rPr lang="fr-FR" sz="2000" b="1" dirty="0">
                <a:solidFill>
                  <a:srgbClr val="002060"/>
                </a:solidFill>
              </a:rPr>
              <a:t> Central </a:t>
            </a:r>
            <a:r>
              <a:rPr lang="fr-FR" sz="2000" b="1" dirty="0" err="1">
                <a:solidFill>
                  <a:srgbClr val="002060"/>
                </a:solidFill>
              </a:rPr>
              <a:t>Catheter</a:t>
            </a:r>
            <a:r>
              <a:rPr lang="fr-FR" sz="2000" b="1" dirty="0">
                <a:solidFill>
                  <a:srgbClr val="002060"/>
                </a:solidFill>
              </a:rPr>
              <a:t/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for </a:t>
            </a:r>
            <a:r>
              <a:rPr lang="fr-FR" sz="2000" b="1" dirty="0" err="1">
                <a:solidFill>
                  <a:srgbClr val="002060"/>
                </a:solidFill>
              </a:rPr>
              <a:t>Outpatient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Parenteral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Antimicrobial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Therapy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FEE9F79-A0BB-4B9D-88D3-126E1EF10181}" type="slidenum">
              <a:rPr lang="fr-FR" smtClean="0"/>
              <a:t>18</a:t>
            </a:fld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David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Paje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et al, </a:t>
            </a:r>
            <a:r>
              <a:rPr lang="pt-BR" sz="1050" i="1" dirty="0">
                <a:solidFill>
                  <a:schemeClr val="bg1">
                    <a:lumMod val="50000"/>
                  </a:schemeClr>
                </a:solidFill>
              </a:rPr>
              <a:t>JAMA Intern Med. doi:10.1001/jamainternmed.2024.5984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195" y="1007379"/>
            <a:ext cx="2068061" cy="413612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5875" y="1070145"/>
            <a:ext cx="5865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Comparison Midline vs PICC</a:t>
            </a:r>
            <a:r>
              <a:rPr lang="en-US" b="1" dirty="0">
                <a:solidFill>
                  <a:srgbClr val="002060"/>
                </a:solidFill>
              </a:rPr>
              <a:t> Pts with antimicrobial therapy 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sz="1500" dirty="0"/>
              <a:t>Retrospective </a:t>
            </a:r>
            <a:r>
              <a:rPr lang="en-US" sz="1500" dirty="0"/>
              <a:t>cohort </a:t>
            </a:r>
            <a:r>
              <a:rPr lang="en-US" sz="1500" dirty="0"/>
              <a:t>study, 2017-2023, 69 </a:t>
            </a:r>
            <a:r>
              <a:rPr lang="en-US" sz="1500" dirty="0"/>
              <a:t>Michigan </a:t>
            </a:r>
            <a:r>
              <a:rPr lang="en-US" sz="1500" dirty="0"/>
              <a:t>hospitals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/>
          </p:nvPr>
        </p:nvGraphicFramePr>
        <p:xfrm>
          <a:off x="895089" y="1805651"/>
          <a:ext cx="4767407" cy="194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635">
                  <a:extLst>
                    <a:ext uri="{9D8B030D-6E8A-4147-A177-3AD203B41FA5}">
                      <a16:colId xmlns:a16="http://schemas.microsoft.com/office/drawing/2014/main" val="4280471797"/>
                    </a:ext>
                  </a:extLst>
                </a:gridCol>
                <a:gridCol w="856298">
                  <a:extLst>
                    <a:ext uri="{9D8B030D-6E8A-4147-A177-3AD203B41FA5}">
                      <a16:colId xmlns:a16="http://schemas.microsoft.com/office/drawing/2014/main" val="3412780986"/>
                    </a:ext>
                  </a:extLst>
                </a:gridCol>
                <a:gridCol w="1008698">
                  <a:extLst>
                    <a:ext uri="{9D8B030D-6E8A-4147-A177-3AD203B41FA5}">
                      <a16:colId xmlns:a16="http://schemas.microsoft.com/office/drawing/2014/main" val="999064702"/>
                    </a:ext>
                  </a:extLst>
                </a:gridCol>
                <a:gridCol w="871776">
                  <a:extLst>
                    <a:ext uri="{9D8B030D-6E8A-4147-A177-3AD203B41FA5}">
                      <a16:colId xmlns:a16="http://schemas.microsoft.com/office/drawing/2014/main" val="1237589376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2824 </a:t>
                      </a:r>
                      <a:r>
                        <a:rPr lang="fr-FR" sz="1200" dirty="0" err="1" smtClean="0"/>
                        <a:t>included</a:t>
                      </a:r>
                      <a:r>
                        <a:rPr lang="fr-FR" sz="1200" dirty="0" smtClean="0"/>
                        <a:t> patients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Midline</a:t>
                      </a:r>
                      <a:endParaRPr lang="fr-FR" sz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999 (71%)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PICCs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825 (29%) </a:t>
                      </a:r>
                      <a:endParaRPr lang="fr-FR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aHR</a:t>
                      </a:r>
                      <a:endParaRPr lang="fr-F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606504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(IQR)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dwell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time, </a:t>
                      </a:r>
                      <a:r>
                        <a:rPr lang="fr-FR" sz="1200" dirty="0" err="1" smtClean="0"/>
                        <a:t>days</a:t>
                      </a:r>
                      <a:endParaRPr lang="fr-FR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12 (8-17)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19 (12-27)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.001</a:t>
                      </a:r>
                      <a:endParaRPr lang="fr-FR" sz="9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0773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Major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complication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 (0.8%)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28 (3%)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0.4; 0.2-0.9</a:t>
                      </a:r>
                      <a:endParaRPr lang="fr-FR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89319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 dwell ≤14 days</a:t>
                      </a:r>
                      <a:endParaRPr lang="fr-FR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 (0.9%)</a:t>
                      </a:r>
                      <a:endParaRPr lang="fr-FR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16 (5%)</a:t>
                      </a:r>
                      <a:endParaRPr lang="fr-FR" sz="9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0.3; 0.1-0.7</a:t>
                      </a:r>
                      <a:endParaRPr lang="fr-FR" sz="9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386513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76213" indent="0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 dwell </a:t>
                      </a:r>
                      <a:r>
                        <a:rPr lang="fr-FR" sz="1200" dirty="0" smtClean="0"/>
                        <a:t>&gt;14 </a:t>
                      </a:r>
                      <a:r>
                        <a:rPr lang="fr-FR" sz="1200" dirty="0" err="1" smtClean="0"/>
                        <a:t>days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(0.6%)</a:t>
                      </a:r>
                      <a:endParaRPr lang="fr-FR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(2%)</a:t>
                      </a:r>
                      <a:endParaRPr lang="fr-FR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0.4; 0.1-1.4</a:t>
                      </a:r>
                      <a:endParaRPr lang="fr-FR" sz="12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14012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Minor complications/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206 (10%)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 (14%)</a:t>
                      </a:r>
                      <a:endParaRPr lang="fr-FR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1.1; 0.8-1.4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249891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80975" indent="0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 dwell ≤14 days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151, 11.4%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52/304 (17%)</a:t>
                      </a:r>
                      <a:endParaRPr lang="fr-FR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0.8; 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0.6-1.1</a:t>
                      </a:r>
                      <a:endParaRPr lang="fr-FR" sz="9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6247087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198033" y="3953343"/>
            <a:ext cx="6259917" cy="55399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Midline </a:t>
            </a:r>
            <a:r>
              <a:rPr lang="en-US" sz="1500" dirty="0">
                <a:solidFill>
                  <a:schemeClr val="bg1"/>
                </a:solidFill>
              </a:rPr>
              <a:t>catheters appeared to be </a:t>
            </a:r>
            <a:r>
              <a:rPr lang="en-US" sz="1500" dirty="0">
                <a:solidFill>
                  <a:schemeClr val="bg1"/>
                </a:solidFill>
              </a:rPr>
              <a:t>safe alternatives </a:t>
            </a:r>
            <a:r>
              <a:rPr lang="en-US" sz="1500" dirty="0">
                <a:solidFill>
                  <a:schemeClr val="bg1"/>
                </a:solidFill>
              </a:rPr>
              <a:t>to PICCs for OPAT, particularly if infusions were planned for 14 or fewer days</a:t>
            </a:r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496104" y="2329033"/>
            <a:ext cx="264789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02060"/>
                </a:solidFill>
              </a:rPr>
              <a:t>Minor complication, p=0.58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647056" y="3756860"/>
            <a:ext cx="20561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solidFill>
                  <a:srgbClr val="002060"/>
                </a:solidFill>
              </a:rPr>
              <a:t>Device</a:t>
            </a:r>
            <a:r>
              <a:rPr lang="fr-FR" sz="1200" b="1" dirty="0">
                <a:solidFill>
                  <a:srgbClr val="002060"/>
                </a:solidFill>
              </a:rPr>
              <a:t> </a:t>
            </a:r>
            <a:r>
              <a:rPr lang="fr-FR" sz="1200" b="1" dirty="0" err="1">
                <a:solidFill>
                  <a:srgbClr val="002060"/>
                </a:solidFill>
              </a:rPr>
              <a:t>failure</a:t>
            </a:r>
            <a:r>
              <a:rPr lang="fr-FR" sz="1200" b="1" dirty="0">
                <a:solidFill>
                  <a:srgbClr val="002060"/>
                </a:solidFill>
              </a:rPr>
              <a:t>, p=0.1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73653" y="1631733"/>
            <a:ext cx="1025995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88" dirty="0"/>
              <a:t>CRBSI, or CR-venous thromboembolism</a:t>
            </a:r>
            <a:endParaRPr lang="fr-FR" sz="788" b="1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78355" y="2516798"/>
            <a:ext cx="138022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" dirty="0"/>
              <a:t>catheter dislodgement, occlusion, tip migration, infiltration, superficial thrombophlebitis, exit site concerns</a:t>
            </a:r>
            <a:endParaRPr lang="fr-FR" sz="75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71372" y="3993891"/>
            <a:ext cx="95537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25" dirty="0"/>
              <a:t>catheter removal following device </a:t>
            </a:r>
            <a:endParaRPr lang="fr-FR" sz="825" dirty="0"/>
          </a:p>
        </p:txBody>
      </p:sp>
      <p:sp>
        <p:nvSpPr>
          <p:cNvPr id="35" name="ZoneTexte 34"/>
          <p:cNvSpPr txBox="1"/>
          <p:nvPr/>
        </p:nvSpPr>
        <p:spPr>
          <a:xfrm>
            <a:off x="6457950" y="935690"/>
            <a:ext cx="244823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02060"/>
                </a:solidFill>
              </a:rPr>
              <a:t>Major complication, p&lt;0.3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7359" y="23956"/>
            <a:ext cx="1451876" cy="7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Impact of </a:t>
            </a:r>
            <a:r>
              <a:rPr lang="en-US" sz="2000" b="1" i="1" dirty="0">
                <a:solidFill>
                  <a:srgbClr val="002060"/>
                </a:solidFill>
              </a:rPr>
              <a:t>Pseudomonas aeruginosa </a:t>
            </a:r>
            <a:r>
              <a:rPr lang="en-US" sz="2000" b="1" dirty="0">
                <a:solidFill>
                  <a:srgbClr val="002060"/>
                </a:solidFill>
              </a:rPr>
              <a:t>carriage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on ICU acquired pneumonia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875" y="4843515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C.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Recanatini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Clinical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Microbiology and Infection 31 (2025) 433e440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7239" y="1131798"/>
            <a:ext cx="8612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Objective: </a:t>
            </a:r>
            <a:r>
              <a:rPr lang="en-US" dirty="0"/>
              <a:t>T</a:t>
            </a:r>
            <a:r>
              <a:rPr lang="en-US" dirty="0"/>
              <a:t>o </a:t>
            </a:r>
            <a:r>
              <a:rPr lang="en-US" dirty="0"/>
              <a:t>determine </a:t>
            </a:r>
            <a:r>
              <a:rPr lang="en-US" dirty="0"/>
              <a:t>incidence </a:t>
            </a:r>
            <a:r>
              <a:rPr lang="en-US" dirty="0"/>
              <a:t>of </a:t>
            </a:r>
            <a:r>
              <a:rPr lang="en-US" i="1" dirty="0"/>
              <a:t>P.a.</a:t>
            </a:r>
            <a:r>
              <a:rPr lang="en-US" dirty="0"/>
              <a:t> </a:t>
            </a:r>
            <a:r>
              <a:rPr lang="en-US" dirty="0"/>
              <a:t>ICU </a:t>
            </a:r>
            <a:r>
              <a:rPr lang="en-US" dirty="0"/>
              <a:t>pneumonia, association </a:t>
            </a:r>
            <a:r>
              <a:rPr lang="en-US" dirty="0"/>
              <a:t>with </a:t>
            </a:r>
            <a:r>
              <a:rPr lang="en-US" i="1" dirty="0"/>
              <a:t>P.a.</a:t>
            </a:r>
            <a:r>
              <a:rPr lang="en-US" dirty="0"/>
              <a:t> colonization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07114" y="1751719"/>
            <a:ext cx="47737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Adult patients on </a:t>
            </a:r>
            <a:r>
              <a:rPr lang="en-US" sz="1350" dirty="0"/>
              <a:t>MV admission, </a:t>
            </a:r>
            <a:r>
              <a:rPr lang="fr-FR" sz="1350" b="1" dirty="0">
                <a:solidFill>
                  <a:srgbClr val="002060"/>
                </a:solidFill>
              </a:rPr>
              <a:t>30 </a:t>
            </a:r>
            <a:r>
              <a:rPr lang="fr-FR" sz="1350" b="1" dirty="0" err="1">
                <a:solidFill>
                  <a:srgbClr val="002060"/>
                </a:solidFill>
              </a:rPr>
              <a:t>ICUs</a:t>
            </a:r>
            <a:r>
              <a:rPr lang="fr-FR" sz="1350" b="1" dirty="0">
                <a:solidFill>
                  <a:srgbClr val="002060"/>
                </a:solidFill>
              </a:rPr>
              <a:t>, </a:t>
            </a:r>
            <a:r>
              <a:rPr lang="fr-FR" sz="1350" b="1" dirty="0">
                <a:solidFill>
                  <a:srgbClr val="002060"/>
                </a:solidFill>
              </a:rPr>
              <a:t>11 </a:t>
            </a:r>
            <a:r>
              <a:rPr lang="fr-FR" sz="1350" b="1" dirty="0">
                <a:solidFill>
                  <a:srgbClr val="002060"/>
                </a:solidFill>
              </a:rPr>
              <a:t>EU countries</a:t>
            </a:r>
            <a:endParaRPr lang="fr-FR" sz="1350" b="1" dirty="0">
              <a:solidFill>
                <a:srgbClr val="002060"/>
              </a:solidFill>
            </a:endParaRP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Sample perianal &amp; lower </a:t>
            </a:r>
            <a:r>
              <a:rPr lang="en-US" sz="1350" dirty="0"/>
              <a:t>respiratory </a:t>
            </a:r>
            <a:r>
              <a:rPr lang="en-US" sz="1350" dirty="0"/>
              <a:t>≤72h </a:t>
            </a:r>
            <a:r>
              <a:rPr lang="en-US" sz="1350" dirty="0"/>
              <a:t>after </a:t>
            </a:r>
            <a:r>
              <a:rPr lang="en-US" sz="1350" dirty="0" err="1"/>
              <a:t>admi</a:t>
            </a:r>
            <a:r>
              <a:rPr lang="en-US" sz="1350" dirty="0"/>
              <a:t> &amp; 2/week</a:t>
            </a:r>
            <a:endParaRPr lang="en-US" sz="1350" dirty="0"/>
          </a:p>
          <a:p>
            <a:pPr marL="135731" indent="-135731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1971 subjects: </a:t>
            </a:r>
            <a:r>
              <a:rPr lang="en-US" sz="1350" b="1" dirty="0">
                <a:solidFill>
                  <a:srgbClr val="002060"/>
                </a:solidFill>
              </a:rPr>
              <a:t>10.4% </a:t>
            </a:r>
            <a:r>
              <a:rPr lang="en-US" sz="1350" b="1" dirty="0">
                <a:solidFill>
                  <a:srgbClr val="002060"/>
                </a:solidFill>
              </a:rPr>
              <a:t>colonized ≤72 </a:t>
            </a:r>
            <a:r>
              <a:rPr lang="en-US" sz="1350" b="1" dirty="0">
                <a:solidFill>
                  <a:srgbClr val="002060"/>
                </a:solidFill>
              </a:rPr>
              <a:t>hours</a:t>
            </a:r>
            <a:r>
              <a:rPr lang="en-US" sz="1350" b="1" dirty="0">
                <a:solidFill>
                  <a:srgbClr val="002060"/>
                </a:solidFill>
              </a:rPr>
              <a:t> </a:t>
            </a:r>
            <a:r>
              <a:rPr lang="en-US" sz="1350" dirty="0"/>
              <a:t>(3/4 perianal) </a:t>
            </a:r>
          </a:p>
          <a:p>
            <a:pPr marL="336947" lvl="1" indent="-136922">
              <a:buFont typeface="Calibri" panose="020F0502020204030204" pitchFamily="34" charset="0"/>
              <a:buChar char="-"/>
            </a:pPr>
            <a:r>
              <a:rPr lang="en-US" sz="1350" dirty="0"/>
              <a:t>7% acquisition (6-4 days) 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43 </a:t>
            </a:r>
            <a:r>
              <a:rPr lang="en-US" sz="1350" dirty="0"/>
              <a:t>(1.8%) </a:t>
            </a:r>
            <a:r>
              <a:rPr lang="en-US" sz="1350" i="1" dirty="0"/>
              <a:t>P.a. </a:t>
            </a:r>
            <a:r>
              <a:rPr lang="en-US" sz="1350" dirty="0" err="1"/>
              <a:t>pneumoniae</a:t>
            </a:r>
            <a:r>
              <a:rPr lang="en-US" sz="1350" dirty="0"/>
              <a:t>, </a:t>
            </a:r>
            <a:r>
              <a:rPr lang="en-US" sz="1350" b="1" dirty="0">
                <a:solidFill>
                  <a:srgbClr val="002060"/>
                </a:solidFill>
              </a:rPr>
              <a:t>1.7 events/1000 days</a:t>
            </a:r>
            <a:endParaRPr lang="en-US" sz="1350" b="1" dirty="0">
              <a:solidFill>
                <a:srgbClr val="002060"/>
              </a:solidFill>
            </a:endParaRPr>
          </a:p>
          <a:p>
            <a:pPr marL="336947" lvl="1" indent="-136922">
              <a:buFont typeface="Calibri" panose="020F0502020204030204" pitchFamily="34" charset="0"/>
              <a:buChar char="-"/>
            </a:pPr>
            <a:r>
              <a:rPr lang="en-US" sz="1350" dirty="0"/>
              <a:t>11 </a:t>
            </a:r>
            <a:r>
              <a:rPr lang="en-US" sz="1350" dirty="0"/>
              <a:t>(</a:t>
            </a:r>
            <a:r>
              <a:rPr lang="en-US" sz="1350" dirty="0"/>
              <a:t>26%) colonized, 9 </a:t>
            </a:r>
            <a:r>
              <a:rPr lang="en-US" sz="1350" dirty="0"/>
              <a:t>(</a:t>
            </a:r>
            <a:r>
              <a:rPr lang="en-US" sz="1350" dirty="0"/>
              <a:t>21%) </a:t>
            </a:r>
            <a:r>
              <a:rPr lang="en-US" sz="1350" dirty="0"/>
              <a:t>acquired </a:t>
            </a: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350" dirty="0"/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/>
          </p:nvPr>
        </p:nvGraphicFramePr>
        <p:xfrm>
          <a:off x="4834847" y="2083267"/>
          <a:ext cx="4178857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566">
                  <a:extLst>
                    <a:ext uri="{9D8B030D-6E8A-4147-A177-3AD203B41FA5}">
                      <a16:colId xmlns:a16="http://schemas.microsoft.com/office/drawing/2014/main" val="1258157136"/>
                    </a:ext>
                  </a:extLst>
                </a:gridCol>
                <a:gridCol w="878110">
                  <a:extLst>
                    <a:ext uri="{9D8B030D-6E8A-4147-A177-3AD203B41FA5}">
                      <a16:colId xmlns:a16="http://schemas.microsoft.com/office/drawing/2014/main" val="3691426983"/>
                    </a:ext>
                  </a:extLst>
                </a:gridCol>
                <a:gridCol w="998840">
                  <a:extLst>
                    <a:ext uri="{9D8B030D-6E8A-4147-A177-3AD203B41FA5}">
                      <a16:colId xmlns:a16="http://schemas.microsoft.com/office/drawing/2014/main" val="2540835709"/>
                    </a:ext>
                  </a:extLst>
                </a:gridCol>
                <a:gridCol w="825341">
                  <a:extLst>
                    <a:ext uri="{9D8B030D-6E8A-4147-A177-3AD203B41FA5}">
                      <a16:colId xmlns:a16="http://schemas.microsoft.com/office/drawing/2014/main" val="373754394"/>
                    </a:ext>
                  </a:extLst>
                </a:gridCol>
              </a:tblGrid>
              <a:tr h="251460">
                <a:tc gridSpan="2">
                  <a:txBody>
                    <a:bodyPr/>
                    <a:lstStyle/>
                    <a:p>
                      <a:r>
                        <a:rPr lang="fr-FR" sz="1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  <a:r>
                        <a:rPr lang="fr-FR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CSHRa</a:t>
                      </a:r>
                      <a:r>
                        <a:rPr lang="fr-FR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(95% CI)</a:t>
                      </a:r>
                      <a:endParaRPr lang="fr-FR" sz="12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fr-FR" sz="12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r-FR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pneu.</a:t>
                      </a:r>
                      <a:endParaRPr lang="fr-FR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ICU </a:t>
                      </a:r>
                      <a:r>
                        <a:rPr lang="fr-FR" sz="1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death</a:t>
                      </a:r>
                      <a:endParaRPr lang="fr-FR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28917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Early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colonization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Perianal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 (1-7)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(0.6-1.5)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47418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Respiratory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 (3-19)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(1.1-3.4)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964362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Colonization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anytime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Perianal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4.6 (1.8-12.2)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(0.8-1.5)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980360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Respiratory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5.2 (2.3-11.9)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(1.1-2.7)</a:t>
                      </a:r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1365736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13504" y="3782365"/>
            <a:ext cx="8800199" cy="7848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2160" indent="-13216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6-fold </a:t>
            </a:r>
            <a:r>
              <a:rPr lang="en-US" sz="1500" dirty="0">
                <a:solidFill>
                  <a:schemeClr val="bg1"/>
                </a:solidFill>
              </a:rPr>
              <a:t>PAIP </a:t>
            </a:r>
            <a:r>
              <a:rPr lang="en-US" sz="1500" dirty="0">
                <a:solidFill>
                  <a:schemeClr val="bg1"/>
                </a:solidFill>
              </a:rPr>
              <a:t>if respiratory carriage, 2-fold </a:t>
            </a:r>
            <a:r>
              <a:rPr lang="fr-FR" sz="1500" dirty="0">
                <a:solidFill>
                  <a:schemeClr val="bg1"/>
                </a:solidFill>
              </a:rPr>
              <a:t>for </a:t>
            </a:r>
            <a:r>
              <a:rPr lang="fr-FR" sz="1500" dirty="0" err="1">
                <a:solidFill>
                  <a:schemeClr val="bg1"/>
                </a:solidFill>
              </a:rPr>
              <a:t>perianal</a:t>
            </a:r>
            <a:r>
              <a:rPr lang="fr-FR" sz="1500" dirty="0">
                <a:solidFill>
                  <a:schemeClr val="bg1"/>
                </a:solidFill>
              </a:rPr>
              <a:t>; </a:t>
            </a:r>
            <a:r>
              <a:rPr lang="en-US" sz="1500" dirty="0">
                <a:solidFill>
                  <a:schemeClr val="bg1"/>
                </a:solidFill>
              </a:rPr>
              <a:t>1 </a:t>
            </a:r>
            <a:r>
              <a:rPr lang="fr-FR" sz="1500" dirty="0">
                <a:solidFill>
                  <a:schemeClr val="bg1"/>
                </a:solidFill>
              </a:rPr>
              <a:t>country </a:t>
            </a:r>
            <a:r>
              <a:rPr lang="fr-FR" sz="1500" dirty="0" err="1">
                <a:solidFill>
                  <a:schemeClr val="bg1"/>
                </a:solidFill>
              </a:rPr>
              <a:t>with</a:t>
            </a:r>
            <a:r>
              <a:rPr lang="fr-FR" sz="1500" dirty="0">
                <a:solidFill>
                  <a:schemeClr val="bg1"/>
                </a:solidFill>
              </a:rPr>
              <a:t> high rate and high-</a:t>
            </a:r>
            <a:r>
              <a:rPr lang="fr-FR" sz="1500" dirty="0" err="1">
                <a:solidFill>
                  <a:schemeClr val="bg1"/>
                </a:solidFill>
              </a:rPr>
              <a:t>risk</a:t>
            </a:r>
            <a:r>
              <a:rPr lang="fr-FR" sz="1500" dirty="0">
                <a:solidFill>
                  <a:schemeClr val="bg1"/>
                </a:solidFill>
              </a:rPr>
              <a:t> clone &amp; men</a:t>
            </a:r>
          </a:p>
          <a:p>
            <a:pPr marL="132160" indent="-13216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bg1"/>
                </a:solidFill>
              </a:rPr>
              <a:t>G</a:t>
            </a:r>
            <a:r>
              <a:rPr lang="fr-FR" sz="1500" dirty="0">
                <a:solidFill>
                  <a:schemeClr val="bg1"/>
                </a:solidFill>
              </a:rPr>
              <a:t>ut-to-</a:t>
            </a:r>
            <a:r>
              <a:rPr lang="fr-FR" sz="1500" dirty="0" err="1">
                <a:solidFill>
                  <a:schemeClr val="bg1"/>
                </a:solidFill>
              </a:rPr>
              <a:t>lung</a:t>
            </a:r>
            <a:r>
              <a:rPr lang="fr-FR" sz="1500" dirty="0">
                <a:solidFill>
                  <a:schemeClr val="bg1"/>
                </a:solidFill>
              </a:rPr>
              <a:t> translocation </a:t>
            </a:r>
            <a:r>
              <a:rPr lang="fr-FR" sz="15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bg1"/>
                </a:solidFill>
              </a:rPr>
              <a:t>skin or micro-aspiration of </a:t>
            </a:r>
            <a:r>
              <a:rPr lang="en-US" sz="1500" dirty="0">
                <a:solidFill>
                  <a:schemeClr val="bg1"/>
                </a:solidFill>
              </a:rPr>
              <a:t>gastric; Eradication or prevention carriage: SDD/SOD, </a:t>
            </a:r>
            <a:r>
              <a:rPr lang="en-US" sz="1500" dirty="0">
                <a:solidFill>
                  <a:schemeClr val="bg1"/>
                </a:solidFill>
              </a:rPr>
              <a:t>pre-emptive </a:t>
            </a:r>
            <a:r>
              <a:rPr lang="en-US" sz="1500" dirty="0">
                <a:solidFill>
                  <a:schemeClr val="bg1"/>
                </a:solidFill>
              </a:rPr>
              <a:t>interventions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34847" y="1640790"/>
            <a:ext cx="4178856" cy="3231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8.1/1000 days in colonized vs 1.3 </a:t>
            </a:r>
            <a:r>
              <a:rPr lang="en-US" sz="1500" dirty="0">
                <a:solidFill>
                  <a:schemeClr val="bg1"/>
                </a:solidFill>
              </a:rPr>
              <a:t>in </a:t>
            </a:r>
            <a:r>
              <a:rPr lang="en-US" sz="1500" dirty="0">
                <a:solidFill>
                  <a:schemeClr val="bg1"/>
                </a:solidFill>
              </a:rPr>
              <a:t>non-colonized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" y="7937"/>
            <a:ext cx="940415" cy="9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Topics </a:t>
            </a:r>
            <a:r>
              <a:rPr lang="en-US" sz="2800" b="1" dirty="0">
                <a:solidFill>
                  <a:srgbClr val="002060"/>
                </a:solidFill>
              </a:rPr>
              <a:t>addressed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4" name="Rectangle 3"/>
          <p:cNvSpPr>
            <a:spLocks noGrp="1"/>
          </p:cNvSpPr>
          <p:nvPr>
            <p:ph idx="1"/>
          </p:nvPr>
        </p:nvSpPr>
        <p:spPr>
          <a:xfrm>
            <a:off x="457200" y="1175660"/>
            <a:ext cx="8229600" cy="3657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Sequencing and automated surveillance </a:t>
            </a: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rgbClr val="002060"/>
                </a:solidFill>
                <a:latin typeface="Calibri" panose="020F0502020204030204" pitchFamily="34" charset="0"/>
              </a:rPr>
              <a:t>Candidozyma</a:t>
            </a:r>
            <a:r>
              <a:rPr lang="en-US" altLang="fr-FR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fr-FR" sz="2400" i="1" dirty="0" err="1">
                <a:solidFill>
                  <a:srgbClr val="002060"/>
                </a:solidFill>
                <a:latin typeface="Calibri" panose="020F0502020204030204" pitchFamily="34" charset="0"/>
              </a:rPr>
              <a:t>auris</a:t>
            </a:r>
            <a:endParaRPr lang="en-US" altLang="fr-FR" sz="24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rgbClr val="002060"/>
                </a:solidFill>
                <a:latin typeface="Calibri" panose="020F0502020204030204" pitchFamily="34" charset="0"/>
              </a:rPr>
              <a:t>Clostridioides</a:t>
            </a:r>
            <a:r>
              <a:rPr lang="en-US" altLang="fr-FR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 difficile </a:t>
            </a:r>
            <a:r>
              <a:rPr lang="en-US" alt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infections</a:t>
            </a: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Catheter line infections and ICU acquired pneumonia</a:t>
            </a: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Healthcare associated respiratory infections and PPE</a:t>
            </a: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HAI in Nursing homes and LTCFs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Healthcare associated Malaria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28663" lvl="1" indent="-385763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2100" dirty="0">
              <a:latin typeface="Calibri" panose="020F0502020204030204" pitchFamily="34" charset="0"/>
            </a:endParaRPr>
          </a:p>
          <a:p>
            <a:pPr marL="3086100" lvl="8" indent="-342900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Topics </a:t>
            </a:r>
            <a:r>
              <a:rPr lang="en-US" sz="2800" b="1" dirty="0">
                <a:solidFill>
                  <a:srgbClr val="002060"/>
                </a:solidFill>
              </a:rPr>
              <a:t>addressed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175660"/>
            <a:ext cx="8229600" cy="3657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Sequencing and automated surveillance 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Candidozyma</a:t>
            </a:r>
            <a:r>
              <a:rPr lang="en-US" altLang="fr-FR" sz="2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auris</a:t>
            </a:r>
            <a:endParaRPr lang="en-US" altLang="fr-FR" sz="2400" i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Clostridioides</a:t>
            </a:r>
            <a:r>
              <a:rPr lang="en-US" altLang="fr-FR" sz="2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difficile </a:t>
            </a: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infections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Catheter line infections and ICU acquired pneumonia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Healthcare associated respiratory infections and PPE</a:t>
            </a: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HAI in Nursing homes and LTCFs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Malaria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28663" lvl="1" indent="-385763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2100" dirty="0">
              <a:latin typeface="Calibri" panose="020F0502020204030204" pitchFamily="34" charset="0"/>
            </a:endParaRPr>
          </a:p>
          <a:p>
            <a:pPr marL="3086100" lvl="8" indent="-342900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59632" y="-92546"/>
            <a:ext cx="5609455" cy="85725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In-hospital Outcomes of Healthcare-associated</a:t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Coronavirus Disease 2019 (Omicron) Versus</a:t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Healthcare-associated Influenza</a:t>
            </a:r>
            <a:endParaRPr lang="fr-FR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Rebecca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Grant et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al.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Infect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Dis.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2024 Nov 13:ciae558.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doi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: 10.1093/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cid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/ciae558. 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452" y="937632"/>
            <a:ext cx="83029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Retrospective </a:t>
            </a:r>
            <a:r>
              <a:rPr lang="en-US" sz="1500" b="1" dirty="0">
                <a:solidFill>
                  <a:srgbClr val="002060"/>
                </a:solidFill>
              </a:rPr>
              <a:t>cohort </a:t>
            </a:r>
            <a:r>
              <a:rPr lang="en-US" sz="1500" b="1" dirty="0">
                <a:solidFill>
                  <a:srgbClr val="002060"/>
                </a:solidFill>
              </a:rPr>
              <a:t>study, </a:t>
            </a:r>
            <a:r>
              <a:rPr lang="en-US" sz="1500" b="1" dirty="0">
                <a:solidFill>
                  <a:srgbClr val="002060"/>
                </a:solidFill>
              </a:rPr>
              <a:t>nationwide </a:t>
            </a:r>
            <a:r>
              <a:rPr lang="en-US" sz="1500" b="1" dirty="0">
                <a:solidFill>
                  <a:srgbClr val="002060"/>
                </a:solidFill>
              </a:rPr>
              <a:t>hospitalized patients </a:t>
            </a:r>
            <a:r>
              <a:rPr lang="en-US" sz="1500" b="1" dirty="0">
                <a:solidFill>
                  <a:srgbClr val="002060"/>
                </a:solidFill>
              </a:rPr>
              <a:t>with </a:t>
            </a:r>
            <a:r>
              <a:rPr lang="en-US" sz="1500" b="1" dirty="0">
                <a:solidFill>
                  <a:srgbClr val="002060"/>
                </a:solidFill>
              </a:rPr>
              <a:t>symptomatic HA-COVID-19 </a:t>
            </a:r>
            <a:r>
              <a:rPr lang="en-US" sz="1500" b="1" dirty="0">
                <a:solidFill>
                  <a:srgbClr val="002060"/>
                </a:solidFill>
              </a:rPr>
              <a:t>or </a:t>
            </a:r>
            <a:r>
              <a:rPr lang="en-US" sz="1500" b="1" dirty="0">
                <a:solidFill>
                  <a:srgbClr val="002060"/>
                </a:solidFill>
              </a:rPr>
              <a:t>influenza, 9 </a:t>
            </a:r>
            <a:r>
              <a:rPr lang="en-US" sz="1500" b="1" dirty="0">
                <a:solidFill>
                  <a:srgbClr val="002060"/>
                </a:solidFill>
              </a:rPr>
              <a:t>tertiary care and large regional </a:t>
            </a:r>
            <a:r>
              <a:rPr lang="en-US" sz="1500" b="1" dirty="0">
                <a:solidFill>
                  <a:srgbClr val="002060"/>
                </a:solidFill>
              </a:rPr>
              <a:t>hospitals Switzerland</a:t>
            </a:r>
            <a:endParaRPr lang="fr-FR" sz="15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/>
          </p:nvPr>
        </p:nvGraphicFramePr>
        <p:xfrm>
          <a:off x="405452" y="2901591"/>
          <a:ext cx="476997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235">
                  <a:extLst>
                    <a:ext uri="{9D8B030D-6E8A-4147-A177-3AD203B41FA5}">
                      <a16:colId xmlns:a16="http://schemas.microsoft.com/office/drawing/2014/main" val="2504612266"/>
                    </a:ext>
                  </a:extLst>
                </a:gridCol>
                <a:gridCol w="1396032">
                  <a:extLst>
                    <a:ext uri="{9D8B030D-6E8A-4147-A177-3AD203B41FA5}">
                      <a16:colId xmlns:a16="http://schemas.microsoft.com/office/drawing/2014/main" val="1655308196"/>
                    </a:ext>
                  </a:extLst>
                </a:gridCol>
                <a:gridCol w="976551">
                  <a:extLst>
                    <a:ext uri="{9D8B030D-6E8A-4147-A177-3AD203B41FA5}">
                      <a16:colId xmlns:a16="http://schemas.microsoft.com/office/drawing/2014/main" val="1268924120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372095946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COVID-19 Omicron </a:t>
                      </a:r>
                    </a:p>
                    <a:p>
                      <a:pPr algn="ctr"/>
                      <a:r>
                        <a:rPr lang="fr-FR" sz="1200" dirty="0" smtClean="0"/>
                        <a:t>n = 2901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Influenza </a:t>
                      </a:r>
                    </a:p>
                    <a:p>
                      <a:pPr algn="ctr"/>
                      <a:r>
                        <a:rPr lang="fr-FR" sz="1200" dirty="0" smtClean="0"/>
                        <a:t>n = 868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27204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In-</a:t>
                      </a:r>
                      <a:r>
                        <a:rPr lang="fr-FR" sz="1200" dirty="0" err="1" smtClean="0"/>
                        <a:t>hospital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death</a:t>
                      </a:r>
                      <a:r>
                        <a:rPr lang="fr-FR" sz="1200" dirty="0" smtClean="0"/>
                        <a:t>, all causes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181 (6)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53 (6)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282069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Admission to ICU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70 (2)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23 (3)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0.78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3509529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An</a:t>
                      </a:r>
                      <a:r>
                        <a:rPr lang="fr-FR" sz="1200" baseline="0" dirty="0" err="1" smtClean="0"/>
                        <a:t>y</a:t>
                      </a:r>
                      <a:r>
                        <a:rPr lang="fr-FR" sz="1200" baseline="0" dirty="0" smtClean="0"/>
                        <a:t> c</a:t>
                      </a:r>
                      <a:r>
                        <a:rPr lang="fr-FR" sz="1200" dirty="0" smtClean="0"/>
                        <a:t>omplications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824/2811 (29)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289/819 (35)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&lt;0.01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904435"/>
                  </a:ext>
                </a:extLst>
              </a:tr>
            </a:tbl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419" y="1455018"/>
            <a:ext cx="3180068" cy="30926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5451" y="1697845"/>
            <a:ext cx="508094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Adults hospitalized </a:t>
            </a:r>
            <a:r>
              <a:rPr lang="en-US" sz="1350" dirty="0"/>
              <a:t>for ≥3 days 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COVID-19 or </a:t>
            </a:r>
            <a:r>
              <a:rPr lang="en-US" sz="1350" dirty="0"/>
              <a:t>influenza </a:t>
            </a:r>
            <a:r>
              <a:rPr lang="en-US" sz="1350" dirty="0"/>
              <a:t>: symptoms + RT-PCR</a:t>
            </a:r>
          </a:p>
          <a:p>
            <a:pPr marL="336947" lvl="1" indent="-136922">
              <a:buFont typeface="Calibri" panose="020F0502020204030204" pitchFamily="34" charset="0"/>
              <a:buChar char="-"/>
            </a:pPr>
            <a:r>
              <a:rPr lang="en-US" sz="1350" dirty="0"/>
              <a:t>2901 COVID-19: 2022-2023 vs 868 Flu: 2018-2023</a:t>
            </a:r>
            <a:endParaRPr lang="en-US" sz="1350" dirty="0"/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Outcomes: 30-day </a:t>
            </a:r>
            <a:r>
              <a:rPr lang="en-US" sz="1350" dirty="0"/>
              <a:t>in-hospital mortality </a:t>
            </a:r>
            <a:r>
              <a:rPr lang="en-US" sz="1350" dirty="0"/>
              <a:t>&amp; ICU admission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fr-FR" sz="1350" dirty="0"/>
              <a:t>Cox </a:t>
            </a:r>
            <a:r>
              <a:rPr lang="fr-FR" sz="1350" dirty="0" err="1"/>
              <a:t>regression</a:t>
            </a:r>
            <a:endParaRPr lang="fr-FR" sz="1350" dirty="0"/>
          </a:p>
        </p:txBody>
      </p:sp>
      <p:sp>
        <p:nvSpPr>
          <p:cNvPr id="18" name="Rectangle 17"/>
          <p:cNvSpPr/>
          <p:nvPr/>
        </p:nvSpPr>
        <p:spPr>
          <a:xfrm>
            <a:off x="6559699" y="1522606"/>
            <a:ext cx="228460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50" b="1" dirty="0">
                <a:solidFill>
                  <a:srgbClr val="002060"/>
                </a:solidFill>
              </a:rPr>
              <a:t>HR </a:t>
            </a:r>
            <a:r>
              <a:rPr lang="fr-FR" sz="1050" b="1" dirty="0" err="1">
                <a:solidFill>
                  <a:srgbClr val="002060"/>
                </a:solidFill>
              </a:rPr>
              <a:t>Flu</a:t>
            </a:r>
            <a:r>
              <a:rPr lang="fr-FR" sz="1050" b="1" dirty="0">
                <a:solidFill>
                  <a:srgbClr val="002060"/>
                </a:solidFill>
              </a:rPr>
              <a:t> </a:t>
            </a:r>
            <a:r>
              <a:rPr lang="fr-FR" sz="1050" b="1" dirty="0">
                <a:solidFill>
                  <a:srgbClr val="002060"/>
                </a:solidFill>
              </a:rPr>
              <a:t>in-</a:t>
            </a:r>
            <a:r>
              <a:rPr lang="fr-FR" sz="1050" b="1" dirty="0" err="1">
                <a:solidFill>
                  <a:srgbClr val="002060"/>
                </a:solidFill>
              </a:rPr>
              <a:t>hospital</a:t>
            </a:r>
            <a:r>
              <a:rPr lang="fr-FR" sz="1050" b="1" dirty="0">
                <a:solidFill>
                  <a:srgbClr val="002060"/>
                </a:solidFill>
              </a:rPr>
              <a:t> </a:t>
            </a:r>
            <a:r>
              <a:rPr lang="fr-FR" sz="1050" b="1" dirty="0" err="1">
                <a:solidFill>
                  <a:srgbClr val="002060"/>
                </a:solidFill>
              </a:rPr>
              <a:t>death</a:t>
            </a:r>
            <a:r>
              <a:rPr lang="fr-FR" sz="1050" b="1" dirty="0">
                <a:solidFill>
                  <a:srgbClr val="002060"/>
                </a:solidFill>
              </a:rPr>
              <a:t> vs COVID-19:</a:t>
            </a:r>
          </a:p>
          <a:p>
            <a:pPr algn="ctr"/>
            <a:r>
              <a:rPr lang="fr-FR" sz="1050" b="1" dirty="0">
                <a:solidFill>
                  <a:srgbClr val="002060"/>
                </a:solidFill>
              </a:rPr>
              <a:t> 0.94 (0.7-1.3, </a:t>
            </a:r>
            <a:r>
              <a:rPr lang="fr-FR" sz="1050" b="1" dirty="0">
                <a:solidFill>
                  <a:srgbClr val="002060"/>
                </a:solidFill>
              </a:rPr>
              <a:t>p=0.70)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0901" y="4215723"/>
            <a:ext cx="50882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</a:rPr>
              <a:t>Remained NS in sensitivity analysis, &gt; </a:t>
            </a:r>
            <a:r>
              <a:rPr lang="en-US" sz="1350" dirty="0">
                <a:solidFill>
                  <a:srgbClr val="000000"/>
                </a:solidFill>
              </a:rPr>
              <a:t>10 days after hospital </a:t>
            </a:r>
            <a:r>
              <a:rPr lang="en-US" sz="1350" dirty="0">
                <a:solidFill>
                  <a:srgbClr val="000000"/>
                </a:solidFill>
              </a:rPr>
              <a:t>admission</a:t>
            </a:r>
          </a:p>
          <a:p>
            <a:r>
              <a:rPr lang="en-US" sz="1350" dirty="0"/>
              <a:t>L</a:t>
            </a:r>
            <a:r>
              <a:rPr lang="en-US" sz="1350" dirty="0"/>
              <a:t>ower </a:t>
            </a:r>
            <a:r>
              <a:rPr lang="en-US" sz="1350" dirty="0"/>
              <a:t>risk of discharge among the </a:t>
            </a:r>
            <a:r>
              <a:rPr lang="en-US" sz="1350" dirty="0"/>
              <a:t>COVID-19 unvaccinated</a:t>
            </a:r>
            <a:r>
              <a:rPr lang="en-US" sz="1350" dirty="0">
                <a:solidFill>
                  <a:srgbClr val="000000"/>
                </a:solidFill>
              </a:rPr>
              <a:t>, NS death</a:t>
            </a:r>
            <a:endParaRPr lang="fr-FR" sz="1350" dirty="0"/>
          </a:p>
        </p:txBody>
      </p:sp>
      <p:sp>
        <p:nvSpPr>
          <p:cNvPr id="20" name="Rectangle 19"/>
          <p:cNvSpPr/>
          <p:nvPr/>
        </p:nvSpPr>
        <p:spPr>
          <a:xfrm>
            <a:off x="5636420" y="4579284"/>
            <a:ext cx="3182120" cy="5078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350" dirty="0" err="1">
                <a:solidFill>
                  <a:schemeClr val="bg1"/>
                </a:solidFill>
              </a:rPr>
              <a:t>Flu</a:t>
            </a:r>
            <a:r>
              <a:rPr lang="fr-FR" sz="1350" dirty="0">
                <a:solidFill>
                  <a:schemeClr val="bg1"/>
                </a:solidFill>
              </a:rPr>
              <a:t> vaccination, antiviral </a:t>
            </a:r>
            <a:r>
              <a:rPr lang="fr-FR" sz="1350" dirty="0" err="1">
                <a:solidFill>
                  <a:schemeClr val="bg1"/>
                </a:solidFill>
              </a:rPr>
              <a:t>treatments</a:t>
            </a:r>
            <a:r>
              <a:rPr lang="fr-FR" sz="1350" dirty="0">
                <a:solidFill>
                  <a:schemeClr val="bg1"/>
                </a:solidFill>
              </a:rPr>
              <a:t> </a:t>
            </a:r>
            <a:r>
              <a:rPr lang="fr-FR" sz="1350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fr-FR" sz="1350" dirty="0">
                <a:solidFill>
                  <a:schemeClr val="bg1"/>
                </a:solidFill>
              </a:rPr>
              <a:t>Comparable </a:t>
            </a:r>
            <a:r>
              <a:rPr lang="fr-FR" sz="1350" dirty="0" err="1">
                <a:solidFill>
                  <a:schemeClr val="bg1"/>
                </a:solidFill>
              </a:rPr>
              <a:t>risk</a:t>
            </a:r>
            <a:r>
              <a:rPr lang="fr-FR" sz="1350" dirty="0">
                <a:solidFill>
                  <a:schemeClr val="bg1"/>
                </a:solidFill>
              </a:rPr>
              <a:t> </a:t>
            </a:r>
            <a:r>
              <a:rPr lang="fr-FR" sz="135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sz="1350" dirty="0" err="1">
                <a:solidFill>
                  <a:schemeClr val="bg1"/>
                </a:solidFill>
                <a:sym typeface="Wingdings" panose="05000000000000000000" pitchFamily="2" charset="2"/>
              </a:rPr>
              <a:t>Same</a:t>
            </a:r>
            <a:r>
              <a:rPr lang="fr-FR" sz="1350" dirty="0">
                <a:solidFill>
                  <a:schemeClr val="bg1"/>
                </a:solidFill>
                <a:sym typeface="Wingdings" panose="05000000000000000000" pitchFamily="2" charset="2"/>
              </a:rPr>
              <a:t> IPC </a:t>
            </a:r>
            <a:r>
              <a:rPr lang="fr-FR" sz="1350" dirty="0" err="1">
                <a:solidFill>
                  <a:schemeClr val="bg1"/>
                </a:solidFill>
                <a:sym typeface="Wingdings" panose="05000000000000000000" pitchFamily="2" charset="2"/>
              </a:rPr>
              <a:t>measures</a:t>
            </a:r>
            <a:endParaRPr lang="fr-FR" sz="1350" dirty="0">
              <a:solidFill>
                <a:schemeClr val="bg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4" y="105968"/>
            <a:ext cx="1388166" cy="5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Risk factors for SARS-CoV-2 infection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in health workers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395" y="3202094"/>
            <a:ext cx="4159705" cy="51074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34209" y="3145079"/>
            <a:ext cx="1322409" cy="567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789" y="2333651"/>
            <a:ext cx="5100311" cy="5436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734974" y="2313246"/>
            <a:ext cx="1721645" cy="50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255" y="1517109"/>
            <a:ext cx="3927845" cy="77707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777542" y="1339135"/>
            <a:ext cx="2790926" cy="42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" name="Rectangle 26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A. Cassini et al. / Journal of Hospital Infection 155 (2025) 40e50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1" y="2992681"/>
            <a:ext cx="4134273" cy="185390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5024" y="4078050"/>
            <a:ext cx="4242543" cy="52607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3607" y="4798063"/>
            <a:ext cx="3508121" cy="31635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033639" y="3001383"/>
            <a:ext cx="22621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002060"/>
                </a:solidFill>
              </a:rPr>
              <a:t>Contact with contaminated materials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6029" y="1039106"/>
            <a:ext cx="8779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Global multi-</a:t>
            </a:r>
            <a:r>
              <a:rPr lang="en-US" b="1" dirty="0" err="1">
                <a:solidFill>
                  <a:srgbClr val="002060"/>
                </a:solidFill>
              </a:rPr>
              <a:t>centre</a:t>
            </a:r>
            <a:r>
              <a:rPr lang="en-US" b="1" dirty="0">
                <a:solidFill>
                  <a:srgbClr val="002060"/>
                </a:solidFill>
              </a:rPr>
              <a:t> nested case-control study, 121 HCF in </a:t>
            </a:r>
            <a:r>
              <a:rPr lang="en-US" b="1" dirty="0">
                <a:solidFill>
                  <a:srgbClr val="002060"/>
                </a:solidFill>
              </a:rPr>
              <a:t>21 countries, June </a:t>
            </a:r>
            <a:r>
              <a:rPr lang="en-US" b="1" dirty="0">
                <a:solidFill>
                  <a:srgbClr val="002060"/>
                </a:solidFill>
              </a:rPr>
              <a:t>2020-Dec </a:t>
            </a:r>
            <a:r>
              <a:rPr lang="en-US" b="1" dirty="0">
                <a:solidFill>
                  <a:srgbClr val="002060"/>
                </a:solidFill>
              </a:rPr>
              <a:t>2021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122894" y="1553120"/>
            <a:ext cx="15263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002060"/>
                </a:solidFill>
              </a:rPr>
              <a:t>Close contact </a:t>
            </a:r>
            <a:r>
              <a:rPr lang="fr-FR" sz="1050" b="1" dirty="0" err="1">
                <a:solidFill>
                  <a:srgbClr val="002060"/>
                </a:solidFill>
              </a:rPr>
              <a:t>within</a:t>
            </a:r>
            <a:r>
              <a:rPr lang="fr-FR" sz="1050" b="1" dirty="0">
                <a:solidFill>
                  <a:srgbClr val="002060"/>
                </a:solidFill>
              </a:rPr>
              <a:t> 1m</a:t>
            </a:r>
            <a:endParaRPr lang="fr-FR" sz="1050" b="1" dirty="0">
              <a:solidFill>
                <a:srgbClr val="00206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144098" y="1816594"/>
            <a:ext cx="133322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HH </a:t>
            </a:r>
            <a:r>
              <a:rPr lang="fr-FR" sz="900" dirty="0" err="1"/>
              <a:t>after</a:t>
            </a:r>
            <a:r>
              <a:rPr lang="fr-FR" sz="900" dirty="0"/>
              <a:t> contact</a:t>
            </a:r>
            <a:endParaRPr lang="fr-FR" sz="9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697551" y="2015110"/>
            <a:ext cx="76988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>
                <a:solidFill>
                  <a:srgbClr val="FF0000"/>
                </a:solidFill>
              </a:rPr>
              <a:t>Not </a:t>
            </a:r>
            <a:r>
              <a:rPr lang="fr-FR" sz="900" b="1" dirty="0" err="1">
                <a:solidFill>
                  <a:srgbClr val="FF0000"/>
                </a:solidFill>
              </a:rPr>
              <a:t>always</a:t>
            </a:r>
            <a:endParaRPr lang="fr-FR" sz="900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773287" y="2491367"/>
            <a:ext cx="70404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Body </a:t>
            </a:r>
            <a:r>
              <a:rPr lang="fr-FR" sz="900" dirty="0" err="1"/>
              <a:t>fluids</a:t>
            </a:r>
            <a:endParaRPr lang="fr-FR" sz="900" dirty="0"/>
          </a:p>
        </p:txBody>
      </p:sp>
      <p:sp>
        <p:nvSpPr>
          <p:cNvPr id="37" name="ZoneTexte 36"/>
          <p:cNvSpPr txBox="1"/>
          <p:nvPr/>
        </p:nvSpPr>
        <p:spPr>
          <a:xfrm>
            <a:off x="4907939" y="2656152"/>
            <a:ext cx="56938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sz="900" b="1" dirty="0">
                <a:solidFill>
                  <a:srgbClr val="FF0000"/>
                </a:solidFill>
              </a:rPr>
              <a:t>&gt;15 min</a:t>
            </a:r>
            <a:endParaRPr lang="fr-FR" sz="900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98789" y="1544711"/>
            <a:ext cx="4407188" cy="1381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9" name="Rectangle 38"/>
          <p:cNvSpPr/>
          <p:nvPr/>
        </p:nvSpPr>
        <p:spPr>
          <a:xfrm>
            <a:off x="4598789" y="3011300"/>
            <a:ext cx="4407188" cy="764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0" name="ZoneTexte 39"/>
          <p:cNvSpPr txBox="1"/>
          <p:nvPr/>
        </p:nvSpPr>
        <p:spPr>
          <a:xfrm>
            <a:off x="4739885" y="3202094"/>
            <a:ext cx="740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 err="1">
                <a:solidFill>
                  <a:srgbClr val="FF0000"/>
                </a:solidFill>
              </a:rPr>
              <a:t>Clothes</a:t>
            </a:r>
            <a:endParaRPr lang="fr-FR" sz="900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291287" y="3343816"/>
            <a:ext cx="1189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Med. </a:t>
            </a:r>
            <a:r>
              <a:rPr lang="fr-FR" sz="900" dirty="0" err="1"/>
              <a:t>devices</a:t>
            </a:r>
            <a:endParaRPr lang="fr-FR" sz="900" dirty="0"/>
          </a:p>
        </p:txBody>
      </p:sp>
      <p:sp>
        <p:nvSpPr>
          <p:cNvPr id="42" name="ZoneTexte 41"/>
          <p:cNvSpPr txBox="1"/>
          <p:nvPr/>
        </p:nvSpPr>
        <p:spPr>
          <a:xfrm>
            <a:off x="4459292" y="3496761"/>
            <a:ext cx="1018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err="1"/>
              <a:t>Personnal</a:t>
            </a:r>
            <a:r>
              <a:rPr lang="fr-FR" sz="900" dirty="0"/>
              <a:t> items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093888" y="2340098"/>
            <a:ext cx="38343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AGP</a:t>
            </a:r>
            <a:endParaRPr lang="fr-FR" sz="900" dirty="0"/>
          </a:p>
        </p:txBody>
      </p:sp>
      <p:sp>
        <p:nvSpPr>
          <p:cNvPr id="44" name="Rectangle 43"/>
          <p:cNvSpPr/>
          <p:nvPr/>
        </p:nvSpPr>
        <p:spPr>
          <a:xfrm>
            <a:off x="4096893" y="3964649"/>
            <a:ext cx="1322409" cy="567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5" name="Rectangle 44"/>
          <p:cNvSpPr/>
          <p:nvPr/>
        </p:nvSpPr>
        <p:spPr>
          <a:xfrm>
            <a:off x="6033639" y="3847217"/>
            <a:ext cx="21996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002060"/>
                </a:solidFill>
              </a:rPr>
              <a:t>Contact with contaminated surfaces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98789" y="3857134"/>
            <a:ext cx="4407188" cy="826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7" name="ZoneTexte 46"/>
          <p:cNvSpPr txBox="1"/>
          <p:nvPr/>
        </p:nvSpPr>
        <p:spPr>
          <a:xfrm>
            <a:off x="4728754" y="3979455"/>
            <a:ext cx="740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err="1"/>
              <a:t>Bathroom</a:t>
            </a:r>
            <a:endParaRPr lang="fr-FR" sz="900" dirty="0"/>
          </a:p>
        </p:txBody>
      </p:sp>
      <p:sp>
        <p:nvSpPr>
          <p:cNvPr id="48" name="ZoneTexte 47"/>
          <p:cNvSpPr txBox="1"/>
          <p:nvPr/>
        </p:nvSpPr>
        <p:spPr>
          <a:xfrm>
            <a:off x="4272551" y="4078164"/>
            <a:ext cx="1189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 err="1">
                <a:solidFill>
                  <a:srgbClr val="FF0000"/>
                </a:solidFill>
              </a:rPr>
              <a:t>Bed</a:t>
            </a:r>
            <a:endParaRPr lang="fr-FR" sz="9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459292" y="4187865"/>
            <a:ext cx="1018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 err="1">
                <a:solidFill>
                  <a:srgbClr val="FF0000"/>
                </a:solidFill>
              </a:rPr>
              <a:t>Dinning</a:t>
            </a:r>
            <a:r>
              <a:rPr lang="fr-FR" sz="900" b="1" dirty="0">
                <a:solidFill>
                  <a:srgbClr val="FF0000"/>
                </a:solidFill>
              </a:rPr>
              <a:t> table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472923" y="4282902"/>
            <a:ext cx="1018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Med </a:t>
            </a:r>
            <a:r>
              <a:rPr lang="fr-FR" sz="900" dirty="0" err="1"/>
              <a:t>gas</a:t>
            </a:r>
            <a:r>
              <a:rPr lang="fr-FR" sz="900" dirty="0"/>
              <a:t> panel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429794" y="4382996"/>
            <a:ext cx="1018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Pts table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472923" y="4478033"/>
            <a:ext cx="1018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Ward corridor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7475" y="1549630"/>
            <a:ext cx="431544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060"/>
                </a:solidFill>
              </a:rPr>
              <a:t>1213 </a:t>
            </a:r>
            <a:r>
              <a:rPr lang="en-US" sz="1350" b="1" dirty="0">
                <a:solidFill>
                  <a:srgbClr val="002060"/>
                </a:solidFill>
              </a:rPr>
              <a:t>HCW</a:t>
            </a:r>
            <a:r>
              <a:rPr lang="en-US" sz="1350" b="1" dirty="0">
                <a:solidFill>
                  <a:srgbClr val="002060"/>
                </a:solidFill>
              </a:rPr>
              <a:t>: </a:t>
            </a:r>
            <a:r>
              <a:rPr lang="en-US" sz="1350" dirty="0"/>
              <a:t>direct/indirect care for COVID-19 patient </a:t>
            </a:r>
            <a:r>
              <a:rPr lang="en-US" sz="1350" dirty="0"/>
              <a:t>in prior 14 days </a:t>
            </a:r>
            <a:endParaRPr lang="en-US" sz="1350" dirty="0"/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060"/>
                </a:solidFill>
              </a:rPr>
              <a:t>1844 Controls: </a:t>
            </a:r>
            <a:r>
              <a:rPr lang="en-US" sz="1350" dirty="0"/>
              <a:t>same facilities &amp; exposure, serology </a:t>
            </a:r>
            <a:r>
              <a:rPr lang="en-US" sz="1350" dirty="0" err="1"/>
              <a:t>neg</a:t>
            </a:r>
            <a:endParaRPr lang="en-US" sz="1350" dirty="0"/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/>
              <a:t>Serological </a:t>
            </a:r>
            <a:r>
              <a:rPr lang="en-US" sz="1350" dirty="0"/>
              <a:t>testing + questionnaire, </a:t>
            </a:r>
            <a:r>
              <a:rPr lang="en-US" sz="1350" dirty="0"/>
              <a:t>baseline </a:t>
            </a:r>
            <a:r>
              <a:rPr lang="en-US" sz="1350" dirty="0"/>
              <a:t>&amp; 3-4 weeks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fr-FR" sz="1350" dirty="0"/>
              <a:t>Exclusion if SARS-CoV-2 </a:t>
            </a:r>
            <a:r>
              <a:rPr lang="fr-FR" sz="1350" dirty="0"/>
              <a:t>vaccine &gt;</a:t>
            </a:r>
            <a:r>
              <a:rPr lang="fr-FR" sz="1350" dirty="0"/>
              <a:t>14 </a:t>
            </a:r>
            <a:r>
              <a:rPr lang="fr-FR" sz="1350" dirty="0" err="1"/>
              <a:t>days</a:t>
            </a:r>
            <a:endParaRPr lang="fr-FR" sz="1350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589" y="60349"/>
            <a:ext cx="715119" cy="10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Role of gowns in preventing nosocomial transmission of respiratory viruses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Laura M.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Orsel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et al,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Journal of Hospital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Infection 2025,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https://doi.org/10.1016/j.jhin.2025.05.023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5211" y="1751928"/>
            <a:ext cx="651363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Systematic review, 30 articles 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2060"/>
                </a:solidFill>
              </a:rPr>
              <a:t>0-77.5% PCR+ </a:t>
            </a:r>
            <a:r>
              <a:rPr lang="en-US" sz="1350" dirty="0"/>
              <a:t>(half = 0</a:t>
            </a:r>
            <a:r>
              <a:rPr lang="en-US" sz="1350" dirty="0"/>
              <a:t>%) Clothing </a:t>
            </a:r>
            <a:r>
              <a:rPr lang="en-US" sz="1350" dirty="0"/>
              <a:t>after </a:t>
            </a:r>
            <a:r>
              <a:rPr lang="en-US" sz="1350" dirty="0"/>
              <a:t>patient </a:t>
            </a:r>
            <a:r>
              <a:rPr lang="en-US" sz="1350" dirty="0"/>
              <a:t>care, no impact of AGP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3/7 studies: virus remained infectious</a:t>
            </a:r>
          </a:p>
          <a:p>
            <a:pPr marL="401241" lvl="1" indent="-129779">
              <a:buFont typeface="Calibri" panose="020F0502020204030204" pitchFamily="34" charset="0"/>
              <a:buChar char="-"/>
            </a:pPr>
            <a:r>
              <a:rPr lang="en-US" sz="1200" b="1" dirty="0">
                <a:solidFill>
                  <a:srgbClr val="002060"/>
                </a:solidFill>
              </a:rPr>
              <a:t>Coveralls (7-14 days)</a:t>
            </a:r>
            <a:r>
              <a:rPr lang="en-US" sz="1200" dirty="0"/>
              <a:t>, plastic gowns (6 days), cotton (3 days -4 hours), </a:t>
            </a:r>
            <a:r>
              <a:rPr lang="en-US" sz="1200" b="1" dirty="0">
                <a:solidFill>
                  <a:srgbClr val="002060"/>
                </a:solidFill>
              </a:rPr>
              <a:t>polyester (2.5 hours)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2/7 studies: </a:t>
            </a:r>
            <a:r>
              <a:rPr lang="en-US" sz="1350" b="1" dirty="0">
                <a:solidFill>
                  <a:srgbClr val="002060"/>
                </a:solidFill>
              </a:rPr>
              <a:t>protective effect </a:t>
            </a:r>
            <a:r>
              <a:rPr lang="en-US" sz="1350" dirty="0"/>
              <a:t>on infection of HCW protective clothing 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3/4 studies: short-sleeves, cotton gowns or no gowns provided = level of protection as standard gowns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10946" y="3397516"/>
            <a:ext cx="6589390" cy="12464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Protective </a:t>
            </a:r>
            <a:r>
              <a:rPr lang="en-US" sz="1500" dirty="0">
                <a:solidFill>
                  <a:schemeClr val="bg1"/>
                </a:solidFill>
              </a:rPr>
              <a:t>effect of long-sleeved gowns </a:t>
            </a:r>
            <a:r>
              <a:rPr lang="en-US" sz="1500" dirty="0">
                <a:solidFill>
                  <a:schemeClr val="bg1"/>
                </a:solidFill>
              </a:rPr>
              <a:t>/ alternatives still insufficient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Short-sleeved gowns + </a:t>
            </a:r>
            <a:r>
              <a:rPr lang="en-US" sz="1500" dirty="0">
                <a:solidFill>
                  <a:schemeClr val="bg1"/>
                </a:solidFill>
              </a:rPr>
              <a:t>hand and arm hygiene </a:t>
            </a:r>
            <a:r>
              <a:rPr lang="en-US" sz="1500" dirty="0">
                <a:solidFill>
                  <a:schemeClr val="bg1"/>
                </a:solidFill>
              </a:rPr>
              <a:t>= </a:t>
            </a:r>
            <a:r>
              <a:rPr lang="en-US" sz="1500" dirty="0">
                <a:solidFill>
                  <a:schemeClr val="bg1"/>
                </a:solidFill>
              </a:rPr>
              <a:t>Safe </a:t>
            </a:r>
            <a:r>
              <a:rPr lang="en-US" sz="1500" dirty="0">
                <a:solidFill>
                  <a:schemeClr val="bg1"/>
                </a:solidFill>
              </a:rPr>
              <a:t>alternative </a:t>
            </a:r>
            <a:r>
              <a:rPr lang="en-US" sz="1500" dirty="0">
                <a:solidFill>
                  <a:schemeClr val="bg1"/>
                </a:solidFill>
              </a:rPr>
              <a:t>options </a:t>
            </a:r>
            <a:endParaRPr lang="en-US" sz="1500" dirty="0">
              <a:solidFill>
                <a:schemeClr val="bg1"/>
              </a:solidFill>
            </a:endParaRPr>
          </a:p>
          <a:p>
            <a:pPr lvl="1"/>
            <a:r>
              <a:rPr lang="en-US" sz="15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bg1"/>
                </a:solidFill>
                <a:sym typeface="Wingdings" panose="05000000000000000000" pitchFamily="2" charset="2"/>
              </a:rPr>
              <a:t>S</a:t>
            </a:r>
            <a:r>
              <a:rPr lang="en-US" sz="1500" dirty="0">
                <a:solidFill>
                  <a:schemeClr val="bg1"/>
                </a:solidFill>
              </a:rPr>
              <a:t>ufficient </a:t>
            </a:r>
            <a:r>
              <a:rPr lang="en-US" sz="1500" dirty="0">
                <a:solidFill>
                  <a:schemeClr val="bg1"/>
                </a:solidFill>
              </a:rPr>
              <a:t>to eliminate </a:t>
            </a:r>
            <a:r>
              <a:rPr lang="en-US" sz="1500" dirty="0">
                <a:solidFill>
                  <a:schemeClr val="bg1"/>
                </a:solidFill>
              </a:rPr>
              <a:t>12</a:t>
            </a:r>
            <a:r>
              <a:rPr lang="en-US" sz="1500" dirty="0">
                <a:solidFill>
                  <a:schemeClr val="bg1"/>
                </a:solidFill>
              </a:rPr>
              <a:t>% of contamination</a:t>
            </a:r>
            <a:endParaRPr lang="en-US" sz="1500" dirty="0">
              <a:solidFill>
                <a:schemeClr val="bg1"/>
              </a:solidFill>
            </a:endParaRP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Viable </a:t>
            </a:r>
            <a:r>
              <a:rPr lang="en-US" sz="1500" dirty="0">
                <a:solidFill>
                  <a:schemeClr val="bg1"/>
                </a:solidFill>
              </a:rPr>
              <a:t>viruses </a:t>
            </a:r>
            <a:r>
              <a:rPr lang="en-US" sz="1500" dirty="0">
                <a:solidFill>
                  <a:schemeClr val="bg1"/>
                </a:solidFill>
              </a:rPr>
              <a:t>transmitted from standard </a:t>
            </a:r>
            <a:r>
              <a:rPr lang="en-US" sz="1500" dirty="0">
                <a:solidFill>
                  <a:schemeClr val="bg1"/>
                </a:solidFill>
              </a:rPr>
              <a:t>uniforms to </a:t>
            </a:r>
            <a:r>
              <a:rPr lang="en-US" sz="1500" dirty="0">
                <a:solidFill>
                  <a:schemeClr val="bg1"/>
                </a:solidFill>
              </a:rPr>
              <a:t>patients?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fr-FR" sz="1500" dirty="0" err="1">
                <a:solidFill>
                  <a:schemeClr val="bg1"/>
                </a:solidFill>
              </a:rPr>
              <a:t>V</a:t>
            </a:r>
            <a:r>
              <a:rPr lang="fr-FR" sz="1500" dirty="0" err="1">
                <a:solidFill>
                  <a:schemeClr val="bg1"/>
                </a:solidFill>
              </a:rPr>
              <a:t>iruses</a:t>
            </a:r>
            <a:r>
              <a:rPr lang="fr-FR" sz="1500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adhere </a:t>
            </a:r>
            <a:r>
              <a:rPr lang="en-US" sz="1500" dirty="0">
                <a:solidFill>
                  <a:schemeClr val="bg1"/>
                </a:solidFill>
              </a:rPr>
              <a:t>to </a:t>
            </a:r>
            <a:r>
              <a:rPr lang="en-US" sz="1500" dirty="0">
                <a:solidFill>
                  <a:schemeClr val="bg1"/>
                </a:solidFill>
              </a:rPr>
              <a:t>protective </a:t>
            </a:r>
            <a:r>
              <a:rPr lang="en-US" sz="1500" dirty="0">
                <a:solidFill>
                  <a:schemeClr val="bg1"/>
                </a:solidFill>
              </a:rPr>
              <a:t>clothing </a:t>
            </a:r>
            <a:r>
              <a:rPr lang="en-US" sz="15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bg1"/>
                </a:solidFill>
              </a:rPr>
              <a:t>completely </a:t>
            </a:r>
            <a:r>
              <a:rPr lang="en-US" sz="1500" dirty="0">
                <a:solidFill>
                  <a:schemeClr val="bg1"/>
                </a:solidFill>
              </a:rPr>
              <a:t>discontinuing </a:t>
            </a:r>
            <a:r>
              <a:rPr lang="en-US" sz="1500" dirty="0">
                <a:solidFill>
                  <a:schemeClr val="bg1"/>
                </a:solidFill>
              </a:rPr>
              <a:t>use </a:t>
            </a:r>
            <a:r>
              <a:rPr lang="en-US" sz="1500" dirty="0">
                <a:solidFill>
                  <a:schemeClr val="bg1"/>
                </a:solidFill>
              </a:rPr>
              <a:t>of </a:t>
            </a:r>
            <a:r>
              <a:rPr lang="en-US" sz="1500" dirty="0">
                <a:solidFill>
                  <a:schemeClr val="bg1"/>
                </a:solidFill>
              </a:rPr>
              <a:t>gowns? </a:t>
            </a:r>
          </a:p>
        </p:txBody>
      </p:sp>
      <p:sp>
        <p:nvSpPr>
          <p:cNvPr id="58" name="object 91"/>
          <p:cNvSpPr/>
          <p:nvPr/>
        </p:nvSpPr>
        <p:spPr>
          <a:xfrm>
            <a:off x="7101135" y="1176258"/>
            <a:ext cx="1385152" cy="3639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Rectangle 58"/>
          <p:cNvSpPr/>
          <p:nvPr/>
        </p:nvSpPr>
        <p:spPr>
          <a:xfrm>
            <a:off x="6668845" y="1751929"/>
            <a:ext cx="52484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19% </a:t>
            </a:r>
            <a:r>
              <a:rPr lang="en-US" sz="1350" dirty="0"/>
              <a:t>Torso</a:t>
            </a:r>
            <a:endParaRPr lang="fr-FR" sz="1350" dirty="0"/>
          </a:p>
        </p:txBody>
      </p:sp>
      <p:sp>
        <p:nvSpPr>
          <p:cNvPr id="60" name="Rectangle 59"/>
          <p:cNvSpPr/>
          <p:nvPr/>
        </p:nvSpPr>
        <p:spPr>
          <a:xfrm>
            <a:off x="8344734" y="2780652"/>
            <a:ext cx="777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12% </a:t>
            </a:r>
            <a:r>
              <a:rPr lang="en-US" sz="1350" dirty="0"/>
              <a:t>Sleeves</a:t>
            </a:r>
            <a:endParaRPr lang="fr-FR" sz="1350" dirty="0"/>
          </a:p>
        </p:txBody>
      </p:sp>
      <p:sp>
        <p:nvSpPr>
          <p:cNvPr id="61" name="Rectangle 60"/>
          <p:cNvSpPr/>
          <p:nvPr/>
        </p:nvSpPr>
        <p:spPr>
          <a:xfrm>
            <a:off x="8065365" y="1176258"/>
            <a:ext cx="9044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14% </a:t>
            </a:r>
            <a:r>
              <a:rPr lang="en-US" sz="1350" dirty="0"/>
              <a:t>Hood</a:t>
            </a:r>
            <a:endParaRPr lang="fr-FR" sz="1350" dirty="0"/>
          </a:p>
        </p:txBody>
      </p:sp>
      <p:sp>
        <p:nvSpPr>
          <p:cNvPr id="62" name="Rectangle 61"/>
          <p:cNvSpPr/>
          <p:nvPr/>
        </p:nvSpPr>
        <p:spPr>
          <a:xfrm>
            <a:off x="8111102" y="4191734"/>
            <a:ext cx="10493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15% </a:t>
            </a:r>
            <a:endParaRPr lang="en-US" sz="1350" dirty="0"/>
          </a:p>
          <a:p>
            <a:pPr algn="ctr"/>
            <a:r>
              <a:rPr lang="en-US" sz="1350" dirty="0"/>
              <a:t>F</a:t>
            </a:r>
            <a:r>
              <a:rPr lang="en-US" sz="1350" dirty="0"/>
              <a:t>oot </a:t>
            </a:r>
            <a:r>
              <a:rPr lang="en-US" sz="1350" dirty="0"/>
              <a:t>dorsum </a:t>
            </a:r>
            <a:endParaRPr lang="fr-FR" sz="1350" dirty="0"/>
          </a:p>
        </p:txBody>
      </p:sp>
      <p:sp>
        <p:nvSpPr>
          <p:cNvPr id="63" name="Rectangle 62"/>
          <p:cNvSpPr/>
          <p:nvPr/>
        </p:nvSpPr>
        <p:spPr>
          <a:xfrm>
            <a:off x="215589" y="1037803"/>
            <a:ext cx="7110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To assess the use of long-sleeved gowns and clothing worn by HCW during care of patients with respiratory viruses to prevent nosocomial transmission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7" y="-11191"/>
            <a:ext cx="967323" cy="96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Testing and Masking Policies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and Hospital-Onset Respiratory Viral Infections</a:t>
            </a: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Theodore R.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Pak et al, </a:t>
            </a:r>
            <a:r>
              <a:rPr lang="pt-BR" sz="1050" i="1" dirty="0">
                <a:solidFill>
                  <a:schemeClr val="bg1">
                    <a:lumMod val="50000"/>
                  </a:schemeClr>
                </a:solidFill>
              </a:rPr>
              <a:t>JAMA Network Open. 2024;7(11):e2448063. doi:10.1001/jamanetworkopen.2024.48063 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517" y="1952275"/>
            <a:ext cx="3511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500" dirty="0"/>
              <a:t>Ten hospitals </a:t>
            </a:r>
            <a:r>
              <a:rPr lang="en-US" sz="1500" dirty="0"/>
              <a:t>, Mass </a:t>
            </a:r>
            <a:r>
              <a:rPr lang="en-US" sz="1500" dirty="0"/>
              <a:t>General Brigham </a:t>
            </a:r>
            <a:r>
              <a:rPr lang="en-US" sz="1500" dirty="0"/>
              <a:t>US,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500" dirty="0"/>
              <a:t>30 </a:t>
            </a:r>
            <a:r>
              <a:rPr lang="en-US" sz="1500" dirty="0"/>
              <a:t>071 </a:t>
            </a:r>
            <a:r>
              <a:rPr lang="en-US" sz="1500" dirty="0"/>
              <a:t>community &amp; 2075 </a:t>
            </a:r>
            <a:r>
              <a:rPr lang="en-US" sz="1500" dirty="0"/>
              <a:t>hospital-onset SARS-CoV-2, influenza, and RSV </a:t>
            </a:r>
            <a:r>
              <a:rPr lang="en-US" sz="1500" dirty="0"/>
              <a:t>infections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5723" y="1095547"/>
            <a:ext cx="81261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Is systematic test on admission + masking  associated with changes in relative incidence </a:t>
            </a:r>
            <a:r>
              <a:rPr lang="en-US" sz="1500" b="1" dirty="0">
                <a:solidFill>
                  <a:srgbClr val="002060"/>
                </a:solidFill>
              </a:rPr>
              <a:t>of hospital-onset SARS-CoV-2, influenza, and </a:t>
            </a:r>
            <a:r>
              <a:rPr lang="en-US" sz="1500" b="1" dirty="0">
                <a:solidFill>
                  <a:srgbClr val="002060"/>
                </a:solidFill>
              </a:rPr>
              <a:t>RSV?</a:t>
            </a:r>
            <a:endParaRPr lang="fr-FR" sz="1500" b="1" dirty="0">
              <a:solidFill>
                <a:srgbClr val="00206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375" y="1470260"/>
            <a:ext cx="5464360" cy="32294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335278" y="2340539"/>
            <a:ext cx="6310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>
                <a:solidFill>
                  <a:srgbClr val="FF0000"/>
                </a:solidFill>
              </a:rPr>
              <a:t>8%</a:t>
            </a:r>
            <a:r>
              <a:rPr lang="pl-PL" sz="1050" b="1" dirty="0">
                <a:solidFill>
                  <a:srgbClr val="FF0000"/>
                </a:solidFill>
              </a:rPr>
              <a:t> (6</a:t>
            </a:r>
            <a:r>
              <a:rPr lang="fr-FR" sz="1050" b="1" dirty="0">
                <a:solidFill>
                  <a:srgbClr val="FF0000"/>
                </a:solidFill>
              </a:rPr>
              <a:t>-</a:t>
            </a:r>
            <a:r>
              <a:rPr lang="pl-PL" sz="1050" b="1" dirty="0">
                <a:solidFill>
                  <a:srgbClr val="FF0000"/>
                </a:solidFill>
              </a:rPr>
              <a:t>9)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3766" y="2361291"/>
            <a:ext cx="847688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1050" b="1" dirty="0">
                <a:solidFill>
                  <a:srgbClr val="FF0000"/>
                </a:solidFill>
              </a:rPr>
              <a:t>15</a:t>
            </a:r>
            <a:r>
              <a:rPr lang="fr-FR" sz="1050" b="1" dirty="0">
                <a:solidFill>
                  <a:srgbClr val="FF0000"/>
                </a:solidFill>
              </a:rPr>
              <a:t>%</a:t>
            </a:r>
            <a:r>
              <a:rPr lang="pl-PL" sz="1050" b="1" dirty="0">
                <a:solidFill>
                  <a:srgbClr val="FF0000"/>
                </a:solidFill>
              </a:rPr>
              <a:t> (1</a:t>
            </a:r>
            <a:r>
              <a:rPr lang="fr-FR" sz="1050" b="1" dirty="0">
                <a:solidFill>
                  <a:srgbClr val="FF0000"/>
                </a:solidFill>
              </a:rPr>
              <a:t>4-</a:t>
            </a:r>
            <a:r>
              <a:rPr lang="pl-PL" sz="1050" b="1" dirty="0">
                <a:solidFill>
                  <a:srgbClr val="FF0000"/>
                </a:solidFill>
              </a:rPr>
              <a:t>17)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01423" y="2351839"/>
            <a:ext cx="7033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1050" b="1" dirty="0">
                <a:solidFill>
                  <a:srgbClr val="FF0000"/>
                </a:solidFill>
              </a:rPr>
              <a:t>8</a:t>
            </a:r>
            <a:r>
              <a:rPr lang="fr-FR" sz="1050" b="1" dirty="0">
                <a:solidFill>
                  <a:srgbClr val="FF0000"/>
                </a:solidFill>
              </a:rPr>
              <a:t>%</a:t>
            </a:r>
            <a:r>
              <a:rPr lang="pl-PL" sz="1050" b="1" dirty="0">
                <a:solidFill>
                  <a:srgbClr val="FF0000"/>
                </a:solidFill>
              </a:rPr>
              <a:t> (5</a:t>
            </a:r>
            <a:r>
              <a:rPr lang="fr-FR" sz="1050" b="1" dirty="0">
                <a:solidFill>
                  <a:srgbClr val="FF0000"/>
                </a:solidFill>
              </a:rPr>
              <a:t>-</a:t>
            </a:r>
            <a:r>
              <a:rPr lang="pl-PL" sz="1050" b="1" dirty="0">
                <a:solidFill>
                  <a:srgbClr val="FF0000"/>
                </a:solidFill>
              </a:rPr>
              <a:t>11)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28345" y="1832495"/>
            <a:ext cx="1578188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350" b="1" dirty="0">
                <a:solidFill>
                  <a:srgbClr val="FF0000"/>
                </a:solidFill>
              </a:rPr>
              <a:t>Weekly </a:t>
            </a:r>
            <a:r>
              <a:rPr lang="fr-FR" sz="1350" b="1" dirty="0" err="1">
                <a:solidFill>
                  <a:srgbClr val="FF0000"/>
                </a:solidFill>
              </a:rPr>
              <a:t>hospital</a:t>
            </a:r>
            <a:r>
              <a:rPr lang="fr-FR" sz="1350" b="1" dirty="0">
                <a:solidFill>
                  <a:srgbClr val="FF0000"/>
                </a:solidFill>
              </a:rPr>
              <a:t> </a:t>
            </a:r>
            <a:r>
              <a:rPr lang="fr-FR" sz="1350" b="1" dirty="0">
                <a:solidFill>
                  <a:srgbClr val="FF0000"/>
                </a:solidFill>
              </a:rPr>
              <a:t>/ </a:t>
            </a:r>
            <a:r>
              <a:rPr lang="fr-FR" sz="1350" b="1" dirty="0" err="1">
                <a:solidFill>
                  <a:srgbClr val="FF0000"/>
                </a:solidFill>
              </a:rPr>
              <a:t>community-onset</a:t>
            </a:r>
            <a:endParaRPr lang="fr-FR" sz="135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03005" y="3705126"/>
            <a:ext cx="92921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25" b="1" dirty="0" err="1">
                <a:solidFill>
                  <a:schemeClr val="accent2">
                    <a:lumMod val="75000"/>
                  </a:schemeClr>
                </a:solidFill>
                <a:latin typeface="GuardianAgateSans1GR-Regular"/>
              </a:rPr>
              <a:t>Counterfactual</a:t>
            </a:r>
            <a:r>
              <a:rPr lang="fr-FR" sz="825" b="1" dirty="0">
                <a:solidFill>
                  <a:schemeClr val="accent2">
                    <a:lumMod val="75000"/>
                  </a:schemeClr>
                </a:solidFill>
                <a:latin typeface="GuardianAgateSans1GR-Regular"/>
              </a:rPr>
              <a:t> for not </a:t>
            </a:r>
            <a:r>
              <a:rPr lang="fr-FR" sz="825" b="1" dirty="0" err="1">
                <a:solidFill>
                  <a:schemeClr val="accent2">
                    <a:lumMod val="75000"/>
                  </a:schemeClr>
                </a:solidFill>
                <a:latin typeface="GuardianAgateSans1GR-Regular"/>
              </a:rPr>
              <a:t>ending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91950" y="2725875"/>
            <a:ext cx="867801" cy="4560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788" b="1" dirty="0" err="1">
                <a:solidFill>
                  <a:schemeClr val="bg1">
                    <a:lumMod val="50000"/>
                  </a:schemeClr>
                </a:solidFill>
                <a:latin typeface="GuardianAgateSans1GR-Regular"/>
              </a:rPr>
              <a:t>Counterfactual</a:t>
            </a:r>
            <a:r>
              <a:rPr lang="fr-FR" sz="788" b="1" dirty="0">
                <a:solidFill>
                  <a:schemeClr val="bg1">
                    <a:lumMod val="50000"/>
                  </a:schemeClr>
                </a:solidFill>
                <a:latin typeface="GuardianAgateSans1GR-Regular"/>
              </a:rPr>
              <a:t> for not </a:t>
            </a:r>
            <a:r>
              <a:rPr lang="fr-FR" sz="788" b="1" dirty="0" err="1">
                <a:solidFill>
                  <a:schemeClr val="bg1">
                    <a:lumMod val="50000"/>
                  </a:schemeClr>
                </a:solidFill>
                <a:latin typeface="GuardianAgateSans1GR-Regular"/>
              </a:rPr>
              <a:t>restarting</a:t>
            </a:r>
            <a:endParaRPr lang="fr-FR" sz="2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00928" y="2353726"/>
            <a:ext cx="433022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050" b="1" dirty="0">
                <a:solidFill>
                  <a:srgbClr val="FF0000"/>
                </a:solidFill>
              </a:rPr>
              <a:t>2.9</a:t>
            </a:r>
            <a:r>
              <a:rPr lang="fr-FR" sz="105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4517" y="3100550"/>
            <a:ext cx="3514291" cy="113107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Stopping </a:t>
            </a:r>
            <a:r>
              <a:rPr lang="en-US" sz="1350" dirty="0">
                <a:solidFill>
                  <a:schemeClr val="bg1"/>
                </a:solidFill>
              </a:rPr>
              <a:t>universal masking and </a:t>
            </a:r>
            <a:r>
              <a:rPr lang="en-US" sz="1350" dirty="0">
                <a:solidFill>
                  <a:schemeClr val="bg1"/>
                </a:solidFill>
              </a:rPr>
              <a:t>testing associated </a:t>
            </a:r>
            <a:r>
              <a:rPr lang="en-US" sz="1350" dirty="0">
                <a:solidFill>
                  <a:schemeClr val="bg1"/>
                </a:solidFill>
              </a:rPr>
              <a:t>with </a:t>
            </a:r>
            <a:r>
              <a:rPr lang="en-US" sz="1350" dirty="0">
                <a:solidFill>
                  <a:schemeClr val="bg1"/>
                </a:solidFill>
              </a:rPr>
              <a:t>↗ hospital-onset RVI </a:t>
            </a:r>
            <a:r>
              <a:rPr lang="en-US" sz="1350" dirty="0">
                <a:solidFill>
                  <a:schemeClr val="bg1"/>
                </a:solidFill>
              </a:rPr>
              <a:t>relative to community </a:t>
            </a:r>
            <a:r>
              <a:rPr lang="en-US" sz="1350" dirty="0">
                <a:solidFill>
                  <a:schemeClr val="bg1"/>
                </a:solidFill>
              </a:rPr>
              <a:t>infections 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Restarting masking </a:t>
            </a:r>
            <a:r>
              <a:rPr lang="en-US" sz="1350" dirty="0">
                <a:solidFill>
                  <a:schemeClr val="bg1"/>
                </a:solidFill>
              </a:rPr>
              <a:t>of </a:t>
            </a:r>
            <a:r>
              <a:rPr lang="en-US" sz="1350" dirty="0">
                <a:solidFill>
                  <a:schemeClr val="bg1"/>
                </a:solidFill>
              </a:rPr>
              <a:t>HCW associated </a:t>
            </a:r>
            <a:r>
              <a:rPr lang="en-US" sz="1350" dirty="0">
                <a:solidFill>
                  <a:schemeClr val="bg1"/>
                </a:solidFill>
              </a:rPr>
              <a:t>with </a:t>
            </a:r>
            <a:r>
              <a:rPr lang="en-US" sz="1350" dirty="0">
                <a:solidFill>
                  <a:schemeClr val="bg1"/>
                </a:solidFill>
              </a:rPr>
              <a:t>↘ p</a:t>
            </a:r>
            <a:r>
              <a:rPr lang="fr-FR" sz="1350" dirty="0" err="1">
                <a:solidFill>
                  <a:schemeClr val="bg1"/>
                </a:solidFill>
              </a:rPr>
              <a:t>articularly</a:t>
            </a:r>
            <a:r>
              <a:rPr lang="fr-FR" sz="1350" dirty="0">
                <a:solidFill>
                  <a:schemeClr val="bg1"/>
                </a:solidFill>
              </a:rPr>
              <a:t> </a:t>
            </a:r>
            <a:r>
              <a:rPr lang="fr-FR" sz="1350" dirty="0" err="1">
                <a:solidFill>
                  <a:schemeClr val="bg1"/>
                </a:solidFill>
              </a:rPr>
              <a:t>when</a:t>
            </a:r>
            <a:r>
              <a:rPr lang="fr-FR" sz="1350" dirty="0">
                <a:solidFill>
                  <a:schemeClr val="bg1"/>
                </a:solidFill>
              </a:rPr>
              <a:t> </a:t>
            </a:r>
            <a:r>
              <a:rPr lang="en-US" sz="1350" dirty="0">
                <a:solidFill>
                  <a:schemeClr val="bg1"/>
                </a:solidFill>
              </a:rPr>
              <a:t>community </a:t>
            </a:r>
            <a:r>
              <a:rPr lang="en-US" sz="1350" dirty="0">
                <a:solidFill>
                  <a:schemeClr val="bg1"/>
                </a:solidFill>
              </a:rPr>
              <a:t>incidence ↗</a:t>
            </a:r>
            <a:endParaRPr lang="fr-FR" sz="1350" dirty="0">
              <a:solidFill>
                <a:schemeClr val="bg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7" y="25142"/>
            <a:ext cx="915917" cy="9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Plastic Waste and COVID-19 Incidence Among Hospital Staff After De-escalation in PPE Use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414" y="2597905"/>
            <a:ext cx="3901586" cy="20092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Stephanie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Sutjipto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et al, </a:t>
            </a:r>
            <a:r>
              <a:rPr lang="pt-BR" sz="1050" i="1" dirty="0">
                <a:solidFill>
                  <a:schemeClr val="bg1">
                    <a:lumMod val="50000"/>
                  </a:schemeClr>
                </a:solidFill>
              </a:rPr>
              <a:t>JAMA Network Open. 2025;8(4):e255264. </a:t>
            </a:r>
            <a:r>
              <a:rPr lang="pt-BR" sz="1050" i="1" dirty="0">
                <a:solidFill>
                  <a:schemeClr val="bg1">
                    <a:lumMod val="50000"/>
                  </a:schemeClr>
                </a:solidFill>
              </a:rPr>
              <a:t>doi:10.1001/jamanetworkopen.2025.5264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3758" y="1154781"/>
            <a:ext cx="4661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Retrospective </a:t>
            </a:r>
            <a:r>
              <a:rPr lang="en-US" sz="1500" b="1" dirty="0">
                <a:solidFill>
                  <a:srgbClr val="002060"/>
                </a:solidFill>
              </a:rPr>
              <a:t>quality improvement study </a:t>
            </a:r>
            <a:r>
              <a:rPr lang="en-US" sz="1500" b="1" dirty="0">
                <a:solidFill>
                  <a:srgbClr val="002060"/>
                </a:solidFill>
              </a:rPr>
              <a:t>of hospital </a:t>
            </a:r>
            <a:r>
              <a:rPr lang="en-US" sz="1500" b="1" dirty="0">
                <a:solidFill>
                  <a:srgbClr val="002060"/>
                </a:solidFill>
              </a:rPr>
              <a:t>PPE </a:t>
            </a:r>
            <a:r>
              <a:rPr lang="en-US" sz="1500" b="1" dirty="0">
                <a:solidFill>
                  <a:srgbClr val="002060"/>
                </a:solidFill>
              </a:rPr>
              <a:t>usage, Tan </a:t>
            </a:r>
            <a:r>
              <a:rPr lang="en-US" sz="1500" b="1" dirty="0">
                <a:solidFill>
                  <a:srgbClr val="002060"/>
                </a:solidFill>
              </a:rPr>
              <a:t>Tock Seng </a:t>
            </a:r>
            <a:r>
              <a:rPr lang="en-US" sz="1500" b="1" dirty="0">
                <a:solidFill>
                  <a:srgbClr val="002060"/>
                </a:solidFill>
              </a:rPr>
              <a:t>Hospital</a:t>
            </a:r>
            <a:r>
              <a:rPr lang="en-US" sz="1500" b="1" dirty="0">
                <a:solidFill>
                  <a:srgbClr val="002060"/>
                </a:solidFill>
              </a:rPr>
              <a:t>, 2000 </a:t>
            </a:r>
            <a:r>
              <a:rPr lang="en-US" sz="1500" b="1" dirty="0">
                <a:solidFill>
                  <a:srgbClr val="002060"/>
                </a:solidFill>
              </a:rPr>
              <a:t>beds, </a:t>
            </a:r>
            <a:r>
              <a:rPr lang="fr-FR" sz="1500" b="1" dirty="0">
                <a:solidFill>
                  <a:srgbClr val="002060"/>
                </a:solidFill>
              </a:rPr>
              <a:t>Singapore</a:t>
            </a:r>
            <a:endParaRPr lang="fr-FR" sz="1500" b="1" dirty="0">
              <a:solidFill>
                <a:srgbClr val="002060"/>
              </a:solidFill>
            </a:endParaRP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/>
          </p:nvPr>
        </p:nvGraphicFramePr>
        <p:xfrm>
          <a:off x="5631247" y="1123483"/>
          <a:ext cx="293722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78">
                  <a:extLst>
                    <a:ext uri="{9D8B030D-6E8A-4147-A177-3AD203B41FA5}">
                      <a16:colId xmlns:a16="http://schemas.microsoft.com/office/drawing/2014/main" val="171697089"/>
                    </a:ext>
                  </a:extLst>
                </a:gridCol>
                <a:gridCol w="549116">
                  <a:extLst>
                    <a:ext uri="{9D8B030D-6E8A-4147-A177-3AD203B41FA5}">
                      <a16:colId xmlns:a16="http://schemas.microsoft.com/office/drawing/2014/main" val="1383732246"/>
                    </a:ext>
                  </a:extLst>
                </a:gridCol>
                <a:gridCol w="514589">
                  <a:extLst>
                    <a:ext uri="{9D8B030D-6E8A-4147-A177-3AD203B41FA5}">
                      <a16:colId xmlns:a16="http://schemas.microsoft.com/office/drawing/2014/main" val="1375604744"/>
                    </a:ext>
                  </a:extLst>
                </a:gridCol>
                <a:gridCol w="728139">
                  <a:extLst>
                    <a:ext uri="{9D8B030D-6E8A-4147-A177-3AD203B41FA5}">
                      <a16:colId xmlns:a16="http://schemas.microsoft.com/office/drawing/2014/main" val="374013807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gowns per patient-day (SD)</a:t>
                      </a:r>
                      <a:endParaRPr lang="fr-FR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</a:t>
                      </a:r>
                      <a:endParaRPr lang="fr-FR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endParaRPr lang="fr-FR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Reduction</a:t>
                      </a:r>
                      <a:endParaRPr lang="fr-FR" sz="1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10863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 </a:t>
                      </a:r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wards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(6)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(7-15)</a:t>
                      </a:r>
                      <a:endParaRPr lang="fr-FR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16772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Intensive care unit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(17)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(5)</a:t>
                      </a:r>
                      <a:endParaRPr lang="fr-FR" sz="1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(11-31)</a:t>
                      </a:r>
                      <a:endParaRPr lang="fr-FR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29552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(6)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(0.9)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(8-15)</a:t>
                      </a:r>
                      <a:endParaRPr lang="fr-FR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75306038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53875" y="3543959"/>
            <a:ext cx="5185181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12 </a:t>
            </a:r>
            <a:r>
              <a:rPr lang="en-US" sz="1350" dirty="0">
                <a:solidFill>
                  <a:schemeClr val="bg1"/>
                </a:solidFill>
              </a:rPr>
              <a:t>months study period:</a:t>
            </a:r>
            <a:endParaRPr lang="fr-FR" sz="1350" dirty="0">
              <a:solidFill>
                <a:schemeClr val="bg1"/>
              </a:solidFill>
            </a:endParaRP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fr-FR" sz="1350" dirty="0" err="1">
                <a:solidFill>
                  <a:schemeClr val="bg1"/>
                </a:solidFill>
              </a:rPr>
              <a:t>Carbon</a:t>
            </a:r>
            <a:r>
              <a:rPr lang="fr-FR" sz="1350" dirty="0">
                <a:solidFill>
                  <a:schemeClr val="bg1"/>
                </a:solidFill>
              </a:rPr>
              <a:t> </a:t>
            </a:r>
            <a:r>
              <a:rPr lang="fr-FR" sz="1350" dirty="0" err="1">
                <a:solidFill>
                  <a:schemeClr val="bg1"/>
                </a:solidFill>
              </a:rPr>
              <a:t>Footprint</a:t>
            </a:r>
            <a:r>
              <a:rPr lang="fr-FR" sz="1350" dirty="0">
                <a:solidFill>
                  <a:schemeClr val="bg1"/>
                </a:solidFill>
              </a:rPr>
              <a:t>: </a:t>
            </a:r>
            <a:r>
              <a:rPr lang="en-US" sz="1350" dirty="0">
                <a:solidFill>
                  <a:schemeClr val="bg1"/>
                </a:solidFill>
              </a:rPr>
              <a:t>440532 </a:t>
            </a:r>
            <a:r>
              <a:rPr lang="en-US" sz="1350" dirty="0">
                <a:solidFill>
                  <a:schemeClr val="bg1"/>
                </a:solidFill>
              </a:rPr>
              <a:t>gowns saved </a:t>
            </a:r>
            <a:r>
              <a:rPr lang="en-US" sz="135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350" dirty="0">
                <a:solidFill>
                  <a:schemeClr val="bg1"/>
                </a:solidFill>
              </a:rPr>
              <a:t> 398 </a:t>
            </a:r>
            <a:r>
              <a:rPr lang="en-US" sz="1350" dirty="0">
                <a:solidFill>
                  <a:schemeClr val="bg1"/>
                </a:solidFill>
              </a:rPr>
              <a:t>681 </a:t>
            </a:r>
            <a:r>
              <a:rPr lang="en-US" sz="1350" dirty="0">
                <a:solidFill>
                  <a:schemeClr val="bg1"/>
                </a:solidFill>
              </a:rPr>
              <a:t>kg CO</a:t>
            </a:r>
            <a:r>
              <a:rPr lang="en-US" sz="1350" baseline="-25000" dirty="0">
                <a:solidFill>
                  <a:schemeClr val="bg1"/>
                </a:solidFill>
              </a:rPr>
              <a:t>2</a:t>
            </a:r>
            <a:r>
              <a:rPr lang="en-US" sz="1350" dirty="0">
                <a:solidFill>
                  <a:schemeClr val="bg1"/>
                </a:solidFill>
              </a:rPr>
              <a:t>e, </a:t>
            </a:r>
            <a:r>
              <a:rPr lang="en-US" sz="1350" dirty="0">
                <a:solidFill>
                  <a:schemeClr val="bg1"/>
                </a:solidFill>
              </a:rPr>
              <a:t>10 </a:t>
            </a:r>
            <a:r>
              <a:rPr lang="en-US" sz="1350" dirty="0">
                <a:solidFill>
                  <a:schemeClr val="bg1"/>
                </a:solidFill>
              </a:rPr>
              <a:t>kg/PD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chemeClr val="bg1"/>
                </a:solidFill>
              </a:rPr>
              <a:t>Plastic </a:t>
            </a:r>
            <a:r>
              <a:rPr lang="fr-FR" sz="1350" dirty="0" err="1">
                <a:solidFill>
                  <a:schemeClr val="bg1"/>
                </a:solidFill>
              </a:rPr>
              <a:t>Waste</a:t>
            </a:r>
            <a:r>
              <a:rPr lang="fr-FR" sz="1350" dirty="0">
                <a:solidFill>
                  <a:schemeClr val="bg1"/>
                </a:solidFill>
              </a:rPr>
              <a:t>: </a:t>
            </a:r>
            <a:r>
              <a:rPr lang="en-US" sz="1350" dirty="0">
                <a:solidFill>
                  <a:schemeClr val="bg1"/>
                </a:solidFill>
              </a:rPr>
              <a:t>0.15 </a:t>
            </a:r>
            <a:r>
              <a:rPr lang="en-US" sz="1350" dirty="0">
                <a:solidFill>
                  <a:schemeClr val="bg1"/>
                </a:solidFill>
              </a:rPr>
              <a:t>kg of plastic per gown </a:t>
            </a:r>
            <a:r>
              <a:rPr lang="en-US" sz="135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>
                <a:solidFill>
                  <a:schemeClr val="bg1"/>
                </a:solidFill>
              </a:rPr>
              <a:t>66080 kg, 1.6 </a:t>
            </a:r>
            <a:r>
              <a:rPr lang="en-US" sz="1350" dirty="0">
                <a:solidFill>
                  <a:schemeClr val="bg1"/>
                </a:solidFill>
              </a:rPr>
              <a:t>kg/PD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fr-FR" sz="1350" dirty="0" err="1">
                <a:solidFill>
                  <a:schemeClr val="bg1"/>
                </a:solidFill>
              </a:rPr>
              <a:t>Cost</a:t>
            </a:r>
            <a:r>
              <a:rPr lang="fr-FR" sz="1350" dirty="0">
                <a:solidFill>
                  <a:schemeClr val="bg1"/>
                </a:solidFill>
              </a:rPr>
              <a:t> </a:t>
            </a:r>
            <a:r>
              <a:rPr lang="fr-FR" sz="1350" dirty="0" err="1">
                <a:solidFill>
                  <a:schemeClr val="bg1"/>
                </a:solidFill>
              </a:rPr>
              <a:t>Savings</a:t>
            </a:r>
            <a:r>
              <a:rPr lang="fr-FR" sz="1350" dirty="0">
                <a:solidFill>
                  <a:schemeClr val="bg1"/>
                </a:solidFill>
              </a:rPr>
              <a:t>: </a:t>
            </a:r>
            <a:r>
              <a:rPr lang="en-US" sz="1350" dirty="0">
                <a:solidFill>
                  <a:schemeClr val="bg1"/>
                </a:solidFill>
              </a:rPr>
              <a:t>USD </a:t>
            </a:r>
            <a:r>
              <a:rPr lang="en-US" sz="1350" dirty="0">
                <a:solidFill>
                  <a:schemeClr val="bg1"/>
                </a:solidFill>
              </a:rPr>
              <a:t>0.76 per gown </a:t>
            </a:r>
            <a:r>
              <a:rPr lang="en-US" sz="135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350" dirty="0">
                <a:solidFill>
                  <a:schemeClr val="bg1"/>
                </a:solidFill>
              </a:rPr>
              <a:t>USD </a:t>
            </a:r>
            <a:r>
              <a:rPr lang="en-US" sz="1350" dirty="0">
                <a:solidFill>
                  <a:schemeClr val="bg1"/>
                </a:solidFill>
              </a:rPr>
              <a:t>333970, </a:t>
            </a:r>
            <a:r>
              <a:rPr lang="en-US" sz="1350" dirty="0">
                <a:solidFill>
                  <a:schemeClr val="bg1"/>
                </a:solidFill>
              </a:rPr>
              <a:t>USD </a:t>
            </a:r>
            <a:r>
              <a:rPr lang="en-US" sz="1350" dirty="0">
                <a:solidFill>
                  <a:schemeClr val="bg1"/>
                </a:solidFill>
              </a:rPr>
              <a:t>8.4/PD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574" y="1968497"/>
            <a:ext cx="5018657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September 2022</a:t>
            </a:r>
            <a:r>
              <a:rPr lang="en-US" sz="1350" dirty="0"/>
              <a:t>, </a:t>
            </a:r>
            <a:r>
              <a:rPr lang="en-US" sz="1350" dirty="0">
                <a:sym typeface="Wingdings" panose="05000000000000000000" pitchFamily="2" charset="2"/>
              </a:rPr>
              <a:t> </a:t>
            </a:r>
            <a:r>
              <a:rPr lang="en-US" sz="1350" dirty="0"/>
              <a:t>N95 respirators alone </a:t>
            </a:r>
            <a:r>
              <a:rPr lang="en-US" sz="1350" dirty="0"/>
              <a:t>for </a:t>
            </a:r>
            <a:r>
              <a:rPr lang="en-US" sz="1350" dirty="0"/>
              <a:t>COVID-19 </a:t>
            </a:r>
            <a:r>
              <a:rPr lang="en-US" sz="1350" dirty="0"/>
              <a:t>patients care</a:t>
            </a:r>
            <a:r>
              <a:rPr lang="en-US" sz="1350" dirty="0"/>
              <a:t> (</a:t>
            </a:r>
            <a:r>
              <a:rPr lang="en-US" sz="1350" dirty="0"/>
              <a:t>25</a:t>
            </a:r>
            <a:r>
              <a:rPr lang="en-US" sz="1350" dirty="0"/>
              <a:t>%-30</a:t>
            </a:r>
            <a:r>
              <a:rPr lang="en-US" sz="1350" dirty="0"/>
              <a:t>% </a:t>
            </a:r>
            <a:r>
              <a:rPr lang="en-US" sz="1350" dirty="0"/>
              <a:t>inpatients)</a:t>
            </a:r>
          </a:p>
          <a:p>
            <a:pPr marL="336947" lvl="1" indent="-136922">
              <a:buFont typeface="Calibri" panose="020F0502020204030204" pitchFamily="34" charset="0"/>
              <a:buChar char="-"/>
            </a:pPr>
            <a:r>
              <a:rPr lang="en-US" sz="1200" dirty="0"/>
              <a:t>No more gowns/</a:t>
            </a:r>
            <a:r>
              <a:rPr lang="en-US" sz="1200" dirty="0"/>
              <a:t> gloves</a:t>
            </a:r>
            <a:r>
              <a:rPr lang="en-US" sz="1200" dirty="0"/>
              <a:t>, </a:t>
            </a:r>
            <a:r>
              <a:rPr lang="en-US" sz="1200" dirty="0"/>
              <a:t>eye </a:t>
            </a:r>
            <a:r>
              <a:rPr lang="en-US" sz="1200" dirty="0"/>
              <a:t>protection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/>
              <a:t>M</a:t>
            </a:r>
            <a:r>
              <a:rPr lang="en-US" sz="1350" dirty="0"/>
              <a:t>onthly </a:t>
            </a:r>
            <a:r>
              <a:rPr lang="en-US" sz="1350" dirty="0"/>
              <a:t>incidence of COVID-19 among </a:t>
            </a:r>
            <a:r>
              <a:rPr lang="en-US" sz="1350" dirty="0"/>
              <a:t>HCP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fr-FR" sz="1350" dirty="0" err="1"/>
              <a:t>N</a:t>
            </a:r>
            <a:r>
              <a:rPr lang="fr-FR" sz="1350" dirty="0" err="1"/>
              <a:t>umber</a:t>
            </a:r>
            <a:r>
              <a:rPr lang="fr-FR" sz="1350" dirty="0"/>
              <a:t> </a:t>
            </a:r>
            <a:r>
              <a:rPr lang="fr-FR" sz="1350" dirty="0" err="1"/>
              <a:t>gowns</a:t>
            </a:r>
            <a:r>
              <a:rPr lang="fr-FR" sz="1350" dirty="0"/>
              <a:t> </a:t>
            </a:r>
            <a:r>
              <a:rPr lang="fr-FR" sz="1350" dirty="0" err="1"/>
              <a:t>used</a:t>
            </a:r>
            <a:r>
              <a:rPr lang="fr-FR" sz="1350" dirty="0"/>
              <a:t>/patient-</a:t>
            </a:r>
            <a:r>
              <a:rPr lang="fr-FR" sz="1350" dirty="0" err="1"/>
              <a:t>days</a:t>
            </a:r>
            <a:r>
              <a:rPr lang="fr-FR" sz="1350" dirty="0"/>
              <a:t>, </a:t>
            </a:r>
            <a:r>
              <a:rPr lang="en-US" sz="1350" dirty="0"/>
              <a:t>before/after </a:t>
            </a:r>
            <a:r>
              <a:rPr lang="en-US" sz="1350" dirty="0"/>
              <a:t>PPE </a:t>
            </a:r>
            <a:r>
              <a:rPr lang="en-US" sz="1350" dirty="0"/>
              <a:t>de-escalation </a:t>
            </a:r>
            <a:r>
              <a:rPr lang="fr-FR" sz="1350" dirty="0"/>
              <a:t>Total </a:t>
            </a:r>
            <a:r>
              <a:rPr lang="fr-FR" sz="1350" dirty="0" err="1"/>
              <a:t>carbon</a:t>
            </a:r>
            <a:r>
              <a:rPr lang="fr-FR" sz="1350" dirty="0"/>
              <a:t> </a:t>
            </a:r>
            <a:r>
              <a:rPr lang="fr-FR" sz="1350" dirty="0" err="1"/>
              <a:t>footprint</a:t>
            </a:r>
            <a:r>
              <a:rPr lang="fr-FR" sz="1350" dirty="0"/>
              <a:t> </a:t>
            </a:r>
            <a:r>
              <a:rPr lang="fr-FR" sz="1350" dirty="0" err="1"/>
              <a:t>saved</a:t>
            </a:r>
            <a:r>
              <a:rPr lang="fr-FR" sz="1350" dirty="0"/>
              <a:t>, 1 </a:t>
            </a:r>
            <a:r>
              <a:rPr lang="fr-FR" sz="1350" dirty="0" err="1"/>
              <a:t>gown</a:t>
            </a:r>
            <a:r>
              <a:rPr lang="fr-FR" sz="1350" dirty="0"/>
              <a:t> = </a:t>
            </a:r>
            <a:r>
              <a:rPr lang="fr-FR" sz="1350" dirty="0"/>
              <a:t>905 g CO</a:t>
            </a:r>
            <a:r>
              <a:rPr lang="fr-FR" sz="1350" baseline="-25000" dirty="0"/>
              <a:t>2</a:t>
            </a:r>
            <a:r>
              <a:rPr lang="fr-FR" sz="1350" dirty="0"/>
              <a:t>e</a:t>
            </a:r>
            <a:endParaRPr lang="fr-FR" sz="12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605153" y="4520626"/>
            <a:ext cx="328854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 err="1">
                <a:solidFill>
                  <a:srgbClr val="00B0F0"/>
                </a:solidFill>
              </a:rPr>
              <a:t>Monthnly</a:t>
            </a:r>
            <a:r>
              <a:rPr lang="fr-FR" sz="1350" dirty="0">
                <a:solidFill>
                  <a:srgbClr val="00B0F0"/>
                </a:solidFill>
              </a:rPr>
              <a:t> incidence HCP COVID-19, NS</a:t>
            </a:r>
            <a:endParaRPr lang="fr-FR" sz="1350" dirty="0">
              <a:solidFill>
                <a:srgbClr val="00B0F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295168" y="2288991"/>
            <a:ext cx="384883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rgbClr val="FF0000"/>
                </a:solidFill>
              </a:rPr>
              <a:t>PPE </a:t>
            </a:r>
            <a:r>
              <a:rPr lang="fr-FR" sz="1350" b="1" dirty="0" err="1">
                <a:solidFill>
                  <a:srgbClr val="FF0000"/>
                </a:solidFill>
              </a:rPr>
              <a:t>protocol</a:t>
            </a:r>
            <a:r>
              <a:rPr lang="fr-FR" sz="1350" b="1" dirty="0">
                <a:solidFill>
                  <a:srgbClr val="FF0000"/>
                </a:solidFill>
              </a:rPr>
              <a:t> change</a:t>
            </a:r>
            <a:endParaRPr lang="fr-FR" sz="135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23066" y="2593258"/>
            <a:ext cx="891591" cy="4385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1350" dirty="0">
                <a:solidFill>
                  <a:srgbClr val="00B0F0"/>
                </a:solidFill>
              </a:rPr>
              <a:t>6.6</a:t>
            </a:r>
            <a:r>
              <a:rPr lang="fr-FR" sz="1350" dirty="0">
                <a:solidFill>
                  <a:srgbClr val="00B0F0"/>
                </a:solidFill>
              </a:rPr>
              <a:t>% (5.3</a:t>
            </a:r>
            <a:r>
              <a:rPr lang="fr-FR" sz="1350" dirty="0">
                <a:solidFill>
                  <a:srgbClr val="00B0F0"/>
                </a:solidFill>
              </a:rPr>
              <a:t>)</a:t>
            </a:r>
          </a:p>
          <a:p>
            <a:pPr algn="ctr"/>
            <a:r>
              <a:rPr lang="fr-FR" sz="900" dirty="0">
                <a:solidFill>
                  <a:srgbClr val="00B050"/>
                </a:solidFill>
              </a:rPr>
              <a:t>2.6 &gt; commun.</a:t>
            </a:r>
            <a:endParaRPr lang="fr-FR" sz="9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46392" y="2715668"/>
            <a:ext cx="1349726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350" dirty="0">
                <a:solidFill>
                  <a:srgbClr val="00B0F0"/>
                </a:solidFill>
              </a:rPr>
              <a:t>2.1</a:t>
            </a:r>
            <a:r>
              <a:rPr lang="fr-FR" sz="1350" dirty="0">
                <a:solidFill>
                  <a:srgbClr val="00B0F0"/>
                </a:solidFill>
              </a:rPr>
              <a:t>% (</a:t>
            </a:r>
            <a:r>
              <a:rPr lang="fr-FR" sz="1350" dirty="0">
                <a:solidFill>
                  <a:srgbClr val="00B0F0"/>
                </a:solidFill>
              </a:rPr>
              <a:t>3.0</a:t>
            </a:r>
            <a:r>
              <a:rPr lang="fr-FR" sz="1350" dirty="0">
                <a:solidFill>
                  <a:srgbClr val="00B0F0"/>
                </a:solidFill>
              </a:rPr>
              <a:t>)</a:t>
            </a:r>
          </a:p>
          <a:p>
            <a:pPr algn="ctr"/>
            <a:r>
              <a:rPr lang="fr-FR" sz="900" dirty="0">
                <a:solidFill>
                  <a:srgbClr val="00B050"/>
                </a:solidFill>
              </a:rPr>
              <a:t>1.5 &gt;commun.</a:t>
            </a:r>
            <a:endParaRPr lang="fr-FR" sz="900" dirty="0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00336" y="2649873"/>
            <a:ext cx="498176" cy="13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38" name="Connecteur droit 37"/>
          <p:cNvCxnSpPr/>
          <p:nvPr/>
        </p:nvCxnSpPr>
        <p:spPr>
          <a:xfrm>
            <a:off x="7224705" y="2580335"/>
            <a:ext cx="8545" cy="1741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7" y="25142"/>
            <a:ext cx="915917" cy="9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Topics </a:t>
            </a:r>
            <a:r>
              <a:rPr lang="en-US" sz="2800" b="1" dirty="0">
                <a:solidFill>
                  <a:srgbClr val="002060"/>
                </a:solidFill>
              </a:rPr>
              <a:t>addressed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175660"/>
            <a:ext cx="8229600" cy="3657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Sequencing and automated surveillance 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Candidozyma</a:t>
            </a:r>
            <a:r>
              <a:rPr lang="en-US" altLang="fr-FR" sz="2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auris</a:t>
            </a:r>
            <a:endParaRPr lang="en-US" altLang="fr-FR" sz="2400" i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Clostridioides</a:t>
            </a:r>
            <a:r>
              <a:rPr lang="en-US" altLang="fr-FR" sz="2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difficile </a:t>
            </a: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infections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Catheter line infections and ICU acquired pneumonia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respiratory infections and PPE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HAI in Nursing homes and Aged care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Malaria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28663" lvl="1" indent="-385763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2100" dirty="0">
              <a:latin typeface="Calibri" panose="020F0502020204030204" pitchFamily="34" charset="0"/>
            </a:endParaRPr>
          </a:p>
          <a:p>
            <a:pPr marL="3086100" lvl="8" indent="-342900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Air Purifiers and Acute Respiratory Infections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in Residential Aged Care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Khadar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, JAMA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Network Open. 2024;7(11):e2443769. doi:10.1001/jamanetworkopen.2024.43769 (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5575" y="987867"/>
            <a:ext cx="8900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RCT, multicenter (3 RACFs), double blind</a:t>
            </a:r>
            <a:r>
              <a:rPr lang="en-US" sz="1500" b="1" dirty="0">
                <a:solidFill>
                  <a:srgbClr val="002060"/>
                </a:solidFill>
              </a:rPr>
              <a:t>, 2-period, 2-treatment </a:t>
            </a:r>
            <a:r>
              <a:rPr lang="en-US" sz="1500" b="1" dirty="0">
                <a:solidFill>
                  <a:srgbClr val="002060"/>
                </a:solidFill>
              </a:rPr>
              <a:t>crossover, 6 </a:t>
            </a:r>
            <a:r>
              <a:rPr lang="en-US" sz="1500" b="1" dirty="0">
                <a:solidFill>
                  <a:srgbClr val="002060"/>
                </a:solidFill>
              </a:rPr>
              <a:t>months </a:t>
            </a:r>
            <a:r>
              <a:rPr lang="en-US" sz="1500" b="1" dirty="0">
                <a:solidFill>
                  <a:srgbClr val="002060"/>
                </a:solidFill>
              </a:rPr>
              <a:t>April-Oct 2023, </a:t>
            </a:r>
            <a:r>
              <a:rPr lang="en-US" sz="1500" b="1" dirty="0">
                <a:solidFill>
                  <a:srgbClr val="002060"/>
                </a:solidFill>
              </a:rPr>
              <a:t>Australia</a:t>
            </a:r>
            <a:endParaRPr lang="fr-FR" sz="15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444" y="1417821"/>
            <a:ext cx="8596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/>
              <a:t>70 participants room air purifier HEPA-14 </a:t>
            </a:r>
            <a:r>
              <a:rPr lang="en-US" sz="1500" dirty="0"/>
              <a:t>filter </a:t>
            </a:r>
            <a:r>
              <a:rPr lang="en-US" sz="1500" dirty="0"/>
              <a:t>vs 65 without </a:t>
            </a:r>
            <a:r>
              <a:rPr lang="en-US" sz="1500" dirty="0"/>
              <a:t>HEPA-14 </a:t>
            </a:r>
            <a:r>
              <a:rPr lang="en-US" sz="1500" dirty="0"/>
              <a:t>filter in their room</a:t>
            </a:r>
          </a:p>
          <a:p>
            <a:pPr marL="472679" lvl="1" indent="-129779">
              <a:buFont typeface="Calibri" panose="020F0502020204030204" pitchFamily="34" charset="0"/>
              <a:buChar char="-"/>
            </a:pPr>
            <a:r>
              <a:rPr lang="en-US" sz="1350" dirty="0"/>
              <a:t>Room size similar (50 m</a:t>
            </a:r>
            <a:r>
              <a:rPr lang="en-US" sz="1350" baseline="30000" dirty="0"/>
              <a:t>3</a:t>
            </a:r>
            <a:r>
              <a:rPr lang="en-US" sz="1350" dirty="0"/>
              <a:t> ), Air purifiers providing 8 air changes/hour</a:t>
            </a:r>
          </a:p>
          <a:p>
            <a:pPr marL="472679" lvl="1" indent="-129779">
              <a:buFont typeface="Calibri" panose="020F0502020204030204" pitchFamily="34" charset="0"/>
              <a:buChar char="-"/>
            </a:pPr>
            <a:r>
              <a:rPr lang="en-US" sz="1350" dirty="0"/>
              <a:t>Outcome: incidence of ARIs (at least cough or sore throat or shortness of breath, or </a:t>
            </a:r>
            <a:r>
              <a:rPr lang="en-US" sz="1350" dirty="0" err="1"/>
              <a:t>coryza</a:t>
            </a:r>
            <a:r>
              <a:rPr lang="en-US" sz="1350" dirty="0"/>
              <a:t>)</a:t>
            </a:r>
            <a:endParaRPr lang="fr-FR" sz="1350" dirty="0"/>
          </a:p>
        </p:txBody>
      </p:sp>
      <p:sp>
        <p:nvSpPr>
          <p:cNvPr id="21" name="ZoneTexte 20"/>
          <p:cNvSpPr txBox="1"/>
          <p:nvPr/>
        </p:nvSpPr>
        <p:spPr>
          <a:xfrm>
            <a:off x="531848" y="2684027"/>
            <a:ext cx="1092899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chemeClr val="bg1"/>
                </a:solidFill>
              </a:rPr>
              <a:t>Control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</a:rPr>
              <a:t>3 </a:t>
            </a:r>
            <a:r>
              <a:rPr lang="fr-FR" sz="900" dirty="0" err="1">
                <a:solidFill>
                  <a:schemeClr val="bg1"/>
                </a:solidFill>
              </a:rPr>
              <a:t>months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812768" y="2684027"/>
            <a:ext cx="1182177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chemeClr val="bg1"/>
                </a:solidFill>
              </a:rPr>
              <a:t>Intervention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</a:rPr>
              <a:t>3 </a:t>
            </a:r>
            <a:r>
              <a:rPr lang="fr-FR" sz="900" dirty="0" err="1">
                <a:solidFill>
                  <a:schemeClr val="bg1"/>
                </a:solidFill>
              </a:rPr>
              <a:t>months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31848" y="3243827"/>
            <a:ext cx="1092899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44%</a:t>
            </a:r>
            <a:r>
              <a:rPr lang="fr-FR" sz="1500" dirty="0"/>
              <a:t> </a:t>
            </a:r>
            <a:r>
              <a:rPr lang="fr-FR" sz="900" dirty="0"/>
              <a:t>(29/65)</a:t>
            </a:r>
            <a:endParaRPr lang="fr-FR" sz="9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812768" y="3243827"/>
            <a:ext cx="1168919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 30% </a:t>
            </a:r>
            <a:r>
              <a:rPr lang="fr-FR" sz="900" dirty="0"/>
              <a:t>(21/70)</a:t>
            </a:r>
            <a:endParaRPr lang="fr-FR" sz="9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10577" y="3677597"/>
            <a:ext cx="1114170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22% </a:t>
            </a:r>
            <a:r>
              <a:rPr lang="fr-FR" sz="900" dirty="0"/>
              <a:t>(13/58)</a:t>
            </a:r>
            <a:endParaRPr lang="fr-FR" sz="9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812769" y="3671127"/>
            <a:ext cx="1168918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 18% </a:t>
            </a:r>
            <a:r>
              <a:rPr lang="fr-FR" sz="900" dirty="0"/>
              <a:t>(10/55)</a:t>
            </a:r>
            <a:endParaRPr lang="fr-FR" sz="900" dirty="0"/>
          </a:p>
        </p:txBody>
      </p:sp>
      <p:cxnSp>
        <p:nvCxnSpPr>
          <p:cNvPr id="39" name="Connecteur droit 38"/>
          <p:cNvCxnSpPr>
            <a:stCxn id="23" idx="3"/>
            <a:endCxn id="26" idx="1"/>
          </p:cNvCxnSpPr>
          <p:nvPr/>
        </p:nvCxnSpPr>
        <p:spPr>
          <a:xfrm>
            <a:off x="1624747" y="3405410"/>
            <a:ext cx="188022" cy="4273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5" idx="3"/>
            <a:endCxn id="24" idx="1"/>
          </p:cNvCxnSpPr>
          <p:nvPr/>
        </p:nvCxnSpPr>
        <p:spPr>
          <a:xfrm flipV="1">
            <a:off x="1624747" y="3405410"/>
            <a:ext cx="188021" cy="43377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9886" y="3388136"/>
            <a:ext cx="5389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ARIs</a:t>
            </a:r>
            <a:endParaRPr lang="fr-FR" sz="1500" b="1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28836" y="2247178"/>
            <a:ext cx="3068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Missing data: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/>
              <a:t>No </a:t>
            </a:r>
            <a:r>
              <a:rPr lang="en-US" sz="1350" dirty="0"/>
              <a:t>reduction in time to first </a:t>
            </a:r>
            <a:r>
              <a:rPr lang="en-US" sz="1350" dirty="0"/>
              <a:t>ARI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/>
              <a:t>Variation </a:t>
            </a:r>
            <a:r>
              <a:rPr lang="en-US" sz="1350" dirty="0"/>
              <a:t>in the incidence of </a:t>
            </a:r>
            <a:r>
              <a:rPr lang="en-US" sz="1350" dirty="0"/>
              <a:t>ARIs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/>
              <a:t>Missing </a:t>
            </a:r>
            <a:r>
              <a:rPr lang="en-US" sz="1350" dirty="0" err="1"/>
              <a:t>infos</a:t>
            </a:r>
            <a:r>
              <a:rPr lang="en-US" sz="1350" dirty="0"/>
              <a:t>: vaccination, mask, </a:t>
            </a:r>
            <a:r>
              <a:rPr lang="en-US" sz="1350" dirty="0" err="1"/>
              <a:t>diagn</a:t>
            </a:r>
            <a:endParaRPr lang="fr-FR" sz="1350" dirty="0"/>
          </a:p>
        </p:txBody>
      </p:sp>
      <p:sp>
        <p:nvSpPr>
          <p:cNvPr id="43" name="Rectangle 42"/>
          <p:cNvSpPr/>
          <p:nvPr/>
        </p:nvSpPr>
        <p:spPr>
          <a:xfrm>
            <a:off x="618360" y="4166369"/>
            <a:ext cx="22617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 err="1"/>
              <a:t>Overall</a:t>
            </a:r>
            <a:r>
              <a:rPr lang="fr-FR" sz="1350" dirty="0"/>
              <a:t>: </a:t>
            </a:r>
            <a:r>
              <a:rPr lang="fr-FR" sz="1350" dirty="0" err="1"/>
              <a:t>aOR</a:t>
            </a:r>
            <a:r>
              <a:rPr lang="fr-FR" sz="1350" dirty="0"/>
              <a:t>: </a:t>
            </a:r>
            <a:r>
              <a:rPr lang="fr-FR" sz="1350" dirty="0"/>
              <a:t>0.6 </a:t>
            </a:r>
            <a:r>
              <a:rPr lang="fr-FR" sz="1350" dirty="0"/>
              <a:t>(</a:t>
            </a:r>
            <a:r>
              <a:rPr lang="fr-FR" sz="1350" dirty="0"/>
              <a:t>0.3-1.0) </a:t>
            </a:r>
            <a:r>
              <a:rPr lang="fr-FR" sz="1350" dirty="0"/>
              <a:t>.</a:t>
            </a:r>
            <a:r>
              <a:rPr lang="fr-FR" sz="1350" dirty="0"/>
              <a:t>07</a:t>
            </a:r>
          </a:p>
        </p:txBody>
      </p:sp>
      <p:sp>
        <p:nvSpPr>
          <p:cNvPr id="44" name="Parenthèse fermante 43"/>
          <p:cNvSpPr/>
          <p:nvPr/>
        </p:nvSpPr>
        <p:spPr>
          <a:xfrm rot="5400000">
            <a:off x="1722522" y="3422892"/>
            <a:ext cx="76695" cy="130025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5" name="Rectangle 44"/>
          <p:cNvSpPr/>
          <p:nvPr/>
        </p:nvSpPr>
        <p:spPr>
          <a:xfrm rot="16200000">
            <a:off x="1288908" y="3513254"/>
            <a:ext cx="851515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88" dirty="0"/>
              <a:t>1 </a:t>
            </a:r>
            <a:r>
              <a:rPr lang="fr-FR" sz="788" dirty="0" err="1"/>
              <a:t>week</a:t>
            </a:r>
            <a:r>
              <a:rPr lang="fr-FR" sz="788" dirty="0"/>
              <a:t> </a:t>
            </a:r>
            <a:r>
              <a:rPr lang="fr-FR" sz="788" dirty="0" err="1"/>
              <a:t>washout</a:t>
            </a:r>
            <a:endParaRPr lang="fr-FR" sz="788" dirty="0"/>
          </a:p>
        </p:txBody>
      </p:sp>
      <p:sp>
        <p:nvSpPr>
          <p:cNvPr id="46" name="Rectangle 45"/>
          <p:cNvSpPr/>
          <p:nvPr/>
        </p:nvSpPr>
        <p:spPr>
          <a:xfrm>
            <a:off x="5936891" y="3373201"/>
            <a:ext cx="3060345" cy="113107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Although statistically non significant results, </a:t>
            </a:r>
            <a:r>
              <a:rPr lang="en-US" sz="1350" dirty="0">
                <a:solidFill>
                  <a:schemeClr val="bg1"/>
                </a:solidFill>
              </a:rPr>
              <a:t>reduction in </a:t>
            </a:r>
            <a:r>
              <a:rPr lang="en-US" sz="1350" dirty="0">
                <a:solidFill>
                  <a:schemeClr val="bg1"/>
                </a:solidFill>
              </a:rPr>
              <a:t>absolute </a:t>
            </a:r>
            <a:r>
              <a:rPr lang="en-US" sz="1350" dirty="0">
                <a:solidFill>
                  <a:schemeClr val="bg1"/>
                </a:solidFill>
              </a:rPr>
              <a:t>number of ARIs </a:t>
            </a:r>
            <a:r>
              <a:rPr lang="en-US" sz="1350" dirty="0">
                <a:solidFill>
                  <a:schemeClr val="bg1"/>
                </a:solidFill>
              </a:rPr>
              <a:t>with clinical implications (reduction consultations, </a:t>
            </a:r>
            <a:r>
              <a:rPr lang="en-US" sz="1350" dirty="0" err="1">
                <a:solidFill>
                  <a:schemeClr val="bg1"/>
                </a:solidFill>
              </a:rPr>
              <a:t>hospitalisations</a:t>
            </a:r>
            <a:r>
              <a:rPr lang="en-US" sz="1350" dirty="0">
                <a:solidFill>
                  <a:schemeClr val="bg1"/>
                </a:solidFill>
              </a:rPr>
              <a:t> and severe outcomes)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106775" y="2686488"/>
            <a:ext cx="1111042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chemeClr val="bg1"/>
                </a:solidFill>
              </a:rPr>
              <a:t>Control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</a:rPr>
              <a:t>3 </a:t>
            </a:r>
            <a:r>
              <a:rPr lang="fr-FR" sz="900" dirty="0" err="1">
                <a:solidFill>
                  <a:schemeClr val="bg1"/>
                </a:solidFill>
              </a:rPr>
              <a:t>months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447422" y="2680506"/>
            <a:ext cx="1236129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chemeClr val="bg1"/>
                </a:solidFill>
              </a:rPr>
              <a:t>Intervention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</a:rPr>
              <a:t>3 </a:t>
            </a:r>
            <a:r>
              <a:rPr lang="fr-FR" sz="900" dirty="0" err="1">
                <a:solidFill>
                  <a:schemeClr val="bg1"/>
                </a:solidFill>
              </a:rPr>
              <a:t>months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106775" y="3246041"/>
            <a:ext cx="1111042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 48% </a:t>
            </a:r>
            <a:r>
              <a:rPr lang="fr-FR" sz="900" dirty="0"/>
              <a:t>(24/50)</a:t>
            </a:r>
            <a:endParaRPr lang="fr-FR" sz="900" dirty="0"/>
          </a:p>
        </p:txBody>
      </p:sp>
      <p:sp>
        <p:nvSpPr>
          <p:cNvPr id="50" name="ZoneTexte 49"/>
          <p:cNvSpPr txBox="1"/>
          <p:nvPr/>
        </p:nvSpPr>
        <p:spPr>
          <a:xfrm>
            <a:off x="4447422" y="3245928"/>
            <a:ext cx="1236129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 30% </a:t>
            </a:r>
            <a:r>
              <a:rPr lang="fr-FR" sz="900" dirty="0"/>
              <a:t>(16/54)</a:t>
            </a:r>
            <a:endParaRPr lang="fr-FR" sz="900" dirty="0"/>
          </a:p>
        </p:txBody>
      </p:sp>
      <p:sp>
        <p:nvSpPr>
          <p:cNvPr id="51" name="ZoneTexte 50"/>
          <p:cNvSpPr txBox="1"/>
          <p:nvPr/>
        </p:nvSpPr>
        <p:spPr>
          <a:xfrm>
            <a:off x="3111833" y="3667095"/>
            <a:ext cx="1105984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24% </a:t>
            </a:r>
            <a:r>
              <a:rPr lang="fr-FR" sz="900" dirty="0"/>
              <a:t>(13/54)</a:t>
            </a:r>
            <a:endParaRPr lang="fr-FR" sz="900" dirty="0"/>
          </a:p>
        </p:txBody>
      </p:sp>
      <p:sp>
        <p:nvSpPr>
          <p:cNvPr id="52" name="ZoneTexte 51"/>
          <p:cNvSpPr txBox="1"/>
          <p:nvPr/>
        </p:nvSpPr>
        <p:spPr>
          <a:xfrm>
            <a:off x="4454604" y="3667095"/>
            <a:ext cx="1236129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18% </a:t>
            </a:r>
            <a:r>
              <a:rPr lang="fr-FR" sz="900" dirty="0"/>
              <a:t>(9/50)</a:t>
            </a:r>
            <a:endParaRPr lang="fr-FR" sz="900" dirty="0"/>
          </a:p>
        </p:txBody>
      </p:sp>
      <p:cxnSp>
        <p:nvCxnSpPr>
          <p:cNvPr id="53" name="Connecteur droit 52"/>
          <p:cNvCxnSpPr>
            <a:stCxn id="49" idx="3"/>
            <a:endCxn id="52" idx="1"/>
          </p:cNvCxnSpPr>
          <p:nvPr/>
        </p:nvCxnSpPr>
        <p:spPr>
          <a:xfrm>
            <a:off x="4217817" y="3396082"/>
            <a:ext cx="236787" cy="42105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51" idx="3"/>
            <a:endCxn id="50" idx="1"/>
          </p:cNvCxnSpPr>
          <p:nvPr/>
        </p:nvCxnSpPr>
        <p:spPr>
          <a:xfrm flipV="1">
            <a:off x="4217817" y="3395969"/>
            <a:ext cx="229605" cy="42116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259536" y="4146079"/>
            <a:ext cx="21734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 err="1">
                <a:solidFill>
                  <a:srgbClr val="FF0000"/>
                </a:solidFill>
              </a:rPr>
              <a:t>Completers</a:t>
            </a:r>
            <a:r>
              <a:rPr lang="fr-FR" sz="1350" b="1" dirty="0">
                <a:solidFill>
                  <a:srgbClr val="FF0000"/>
                </a:solidFill>
              </a:rPr>
              <a:t>: 0.5 </a:t>
            </a:r>
            <a:r>
              <a:rPr lang="fr-FR" sz="1350" b="1" dirty="0">
                <a:solidFill>
                  <a:srgbClr val="FF0000"/>
                </a:solidFill>
              </a:rPr>
              <a:t>(</a:t>
            </a:r>
            <a:r>
              <a:rPr lang="fr-FR" sz="1350" b="1" dirty="0">
                <a:solidFill>
                  <a:srgbClr val="FF0000"/>
                </a:solidFill>
              </a:rPr>
              <a:t>0.3-1) </a:t>
            </a:r>
            <a:r>
              <a:rPr lang="fr-FR" sz="1350" b="1" dirty="0">
                <a:solidFill>
                  <a:srgbClr val="FF0000"/>
                </a:solidFill>
              </a:rPr>
              <a:t>.048</a:t>
            </a:r>
          </a:p>
        </p:txBody>
      </p:sp>
      <p:sp>
        <p:nvSpPr>
          <p:cNvPr id="56" name="Parenthèse fermante 55"/>
          <p:cNvSpPr/>
          <p:nvPr/>
        </p:nvSpPr>
        <p:spPr>
          <a:xfrm rot="5400000">
            <a:off x="4297311" y="3319662"/>
            <a:ext cx="92929" cy="149048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7" name="Rectangle 56"/>
          <p:cNvSpPr/>
          <p:nvPr/>
        </p:nvSpPr>
        <p:spPr>
          <a:xfrm rot="16200000">
            <a:off x="3906862" y="3499210"/>
            <a:ext cx="851515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88" dirty="0"/>
              <a:t>1 </a:t>
            </a:r>
            <a:r>
              <a:rPr lang="fr-FR" sz="788" dirty="0" err="1"/>
              <a:t>week</a:t>
            </a:r>
            <a:r>
              <a:rPr lang="fr-FR" sz="788" dirty="0"/>
              <a:t> </a:t>
            </a:r>
            <a:r>
              <a:rPr lang="fr-FR" sz="788" dirty="0" err="1"/>
              <a:t>washout</a:t>
            </a:r>
            <a:endParaRPr lang="fr-FR" sz="788" dirty="0"/>
          </a:p>
        </p:txBody>
      </p:sp>
      <p:sp>
        <p:nvSpPr>
          <p:cNvPr id="58" name="Rectangle 57"/>
          <p:cNvSpPr/>
          <p:nvPr/>
        </p:nvSpPr>
        <p:spPr>
          <a:xfrm>
            <a:off x="930921" y="2325681"/>
            <a:ext cx="189827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002060"/>
                </a:solidFill>
              </a:rPr>
              <a:t>All participants (n=123) </a:t>
            </a:r>
            <a:endParaRPr lang="fr-FR" sz="1350" b="1" dirty="0">
              <a:solidFill>
                <a:srgbClr val="00206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47308" y="2328035"/>
            <a:ext cx="163320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Completers (n=104) </a:t>
            </a:r>
            <a:endParaRPr lang="fr-FR" sz="1350" b="1" dirty="0">
              <a:solidFill>
                <a:srgbClr val="002060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H="1">
            <a:off x="3010138" y="2350520"/>
            <a:ext cx="21854" cy="1760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7" y="25142"/>
            <a:ext cx="915917" cy="9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Impact of NH-Hospital Collaboration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to Prevent HAI among NH residents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207" y="1658088"/>
            <a:ext cx="6157653" cy="285935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Jones et 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al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Clinical Infectious Diseases, 29 April 2025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doi.org/10.1093/cid/ciaf122</a:t>
            </a:r>
            <a:endParaRPr lang="en-US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0565" y="896703"/>
            <a:ext cx="887100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</a:rPr>
              <a:t>AHRQ, Michigan </a:t>
            </a:r>
            <a:r>
              <a:rPr lang="en-US" sz="1500" b="1" dirty="0">
                <a:solidFill>
                  <a:srgbClr val="002060"/>
                </a:solidFill>
              </a:rPr>
              <a:t>(PRIISM) </a:t>
            </a:r>
            <a:r>
              <a:rPr lang="en-US" sz="1500" b="1" dirty="0">
                <a:solidFill>
                  <a:srgbClr val="002060"/>
                </a:solidFill>
              </a:rPr>
              <a:t>project: </a:t>
            </a:r>
            <a:r>
              <a:rPr lang="en-US" sz="1500" dirty="0">
                <a:solidFill>
                  <a:srgbClr val="000000"/>
                </a:solidFill>
              </a:rPr>
              <a:t>Collaborative IPC </a:t>
            </a:r>
            <a:r>
              <a:rPr lang="en-US" sz="1500" b="1" dirty="0">
                <a:solidFill>
                  <a:srgbClr val="002060"/>
                </a:solidFill>
              </a:rPr>
              <a:t>between hospitals &amp; </a:t>
            </a:r>
            <a:r>
              <a:rPr lang="en-US" sz="1500" dirty="0"/>
              <a:t>referral </a:t>
            </a:r>
            <a:r>
              <a:rPr lang="en-US" sz="1500" b="1" dirty="0">
                <a:solidFill>
                  <a:srgbClr val="002060"/>
                </a:solidFill>
              </a:rPr>
              <a:t>NH </a:t>
            </a:r>
          </a:p>
          <a:p>
            <a:pPr algn="ctr"/>
            <a:r>
              <a:rPr lang="en-US" sz="1500" dirty="0">
                <a:solidFill>
                  <a:srgbClr val="000000"/>
                </a:solidFill>
              </a:rPr>
              <a:t>to </a:t>
            </a:r>
            <a:r>
              <a:rPr lang="en-US" sz="1500" dirty="0">
                <a:solidFill>
                  <a:srgbClr val="000000"/>
                </a:solidFill>
              </a:rPr>
              <a:t>reduce NH-acquired UTIs, CAUTIs, </a:t>
            </a:r>
            <a:r>
              <a:rPr lang="en-US" sz="1500" i="1" dirty="0">
                <a:solidFill>
                  <a:srgbClr val="000000"/>
                </a:solidFill>
              </a:rPr>
              <a:t>C. difficile</a:t>
            </a:r>
            <a:r>
              <a:rPr lang="en-US" sz="1500" dirty="0">
                <a:solidFill>
                  <a:srgbClr val="000000"/>
                </a:solidFill>
              </a:rPr>
              <a:t>, MRSA </a:t>
            </a:r>
            <a:r>
              <a:rPr lang="en-US" sz="1500" dirty="0">
                <a:solidFill>
                  <a:srgbClr val="000000"/>
                </a:solidFill>
              </a:rPr>
              <a:t>infections</a:t>
            </a:r>
          </a:p>
          <a:p>
            <a:pPr lvl="3"/>
            <a:r>
              <a:rPr lang="en-US" sz="1350" dirty="0"/>
              <a:t>NHs &amp; local hospital enrolled for 12-month : </a:t>
            </a:r>
            <a:r>
              <a:rPr lang="en-US" sz="1200" dirty="0">
                <a:solidFill>
                  <a:srgbClr val="000000"/>
                </a:solidFill>
              </a:rPr>
              <a:t>Cohort 1 &amp; 2: 2018-19 before COVID-19; C3 2020 &amp; C4 2021-22</a:t>
            </a:r>
          </a:p>
          <a:p>
            <a:pPr algn="ctr"/>
            <a:endParaRPr lang="fr-FR" sz="1500" dirty="0">
              <a:solidFill>
                <a:srgbClr val="000000"/>
              </a:solidFill>
            </a:endParaRPr>
          </a:p>
          <a:p>
            <a:pPr algn="ctr"/>
            <a:endParaRPr lang="fr-FR" sz="1500" b="1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67518" y="1096542"/>
            <a:ext cx="774867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350" dirty="0"/>
          </a:p>
        </p:txBody>
      </p:sp>
      <p:sp>
        <p:nvSpPr>
          <p:cNvPr id="63" name="Rectangle 62"/>
          <p:cNvSpPr/>
          <p:nvPr/>
        </p:nvSpPr>
        <p:spPr>
          <a:xfrm>
            <a:off x="145002" y="4247995"/>
            <a:ext cx="2022385" cy="5770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P</a:t>
            </a:r>
            <a:r>
              <a:rPr lang="en-US" sz="1050" dirty="0"/>
              <a:t>roject goals, reviewed </a:t>
            </a:r>
            <a:r>
              <a:rPr lang="en-US" sz="1050" dirty="0"/>
              <a:t>infection surveillance methods, data reporting, and IPC resources</a:t>
            </a:r>
            <a:endParaRPr lang="fr-FR" sz="1050" dirty="0"/>
          </a:p>
        </p:txBody>
      </p:sp>
      <p:sp>
        <p:nvSpPr>
          <p:cNvPr id="64" name="Rectangle 63"/>
          <p:cNvSpPr/>
          <p:nvPr/>
        </p:nvSpPr>
        <p:spPr>
          <a:xfrm>
            <a:off x="4066812" y="4429243"/>
            <a:ext cx="1711125" cy="4154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Assess </a:t>
            </a:r>
            <a:r>
              <a:rPr lang="en-US" sz="1050" dirty="0">
                <a:solidFill>
                  <a:srgbClr val="000000"/>
                </a:solidFill>
              </a:rPr>
              <a:t>improvements and identify opportunities </a:t>
            </a:r>
            <a:endParaRPr lang="fr-FR" sz="1050" dirty="0"/>
          </a:p>
        </p:txBody>
      </p:sp>
      <p:sp>
        <p:nvSpPr>
          <p:cNvPr id="65" name="Rectangle 64"/>
          <p:cNvSpPr/>
          <p:nvPr/>
        </p:nvSpPr>
        <p:spPr>
          <a:xfrm>
            <a:off x="2167386" y="2539433"/>
            <a:ext cx="12618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rgbClr val="000000"/>
                </a:solidFill>
              </a:rPr>
              <a:t>36-question </a:t>
            </a:r>
            <a:r>
              <a:rPr lang="fr-FR" sz="1050" dirty="0" err="1">
                <a:solidFill>
                  <a:srgbClr val="000000"/>
                </a:solidFill>
              </a:rPr>
              <a:t>survey</a:t>
            </a:r>
            <a:r>
              <a:rPr lang="fr-FR" sz="1050" dirty="0">
                <a:solidFill>
                  <a:srgbClr val="000000"/>
                </a:solidFill>
              </a:rPr>
              <a:t> </a:t>
            </a:r>
            <a:endParaRPr lang="fr-FR" sz="1050" dirty="0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4" y="105968"/>
            <a:ext cx="1388166" cy="5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Impact of NH-Hospital Collaboration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to Prevent HAI among NH residents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64400" y="4864502"/>
            <a:ext cx="5007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Jones et 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al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Clinical Infectious Diseases, 29 April 2025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doi.org/10.1093/cid/ciaf122</a:t>
            </a:r>
            <a:endParaRPr lang="en-US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66" y="1368097"/>
            <a:ext cx="4401461" cy="28798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2066" y="883349"/>
            <a:ext cx="4401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</a:rPr>
              <a:t>92 community-based NHs </a:t>
            </a:r>
            <a:r>
              <a:rPr lang="en-US" sz="1500" dirty="0">
                <a:solidFill>
                  <a:srgbClr val="000000"/>
                </a:solidFill>
              </a:rPr>
              <a:t>recruited </a:t>
            </a:r>
            <a:r>
              <a:rPr lang="en-US" sz="1500" dirty="0">
                <a:solidFill>
                  <a:srgbClr val="000000"/>
                </a:solidFill>
              </a:rPr>
              <a:t>across 4 </a:t>
            </a:r>
            <a:r>
              <a:rPr lang="en-US" sz="1500" dirty="0">
                <a:solidFill>
                  <a:srgbClr val="000000"/>
                </a:solidFill>
              </a:rPr>
              <a:t>cohorts, </a:t>
            </a:r>
          </a:p>
          <a:p>
            <a:pPr algn="ctr"/>
            <a:r>
              <a:rPr lang="en-US" sz="1500" dirty="0">
                <a:solidFill>
                  <a:srgbClr val="000000"/>
                </a:solidFill>
              </a:rPr>
              <a:t>Final </a:t>
            </a:r>
            <a:r>
              <a:rPr lang="en-US" sz="1500" dirty="0">
                <a:solidFill>
                  <a:srgbClr val="000000"/>
                </a:solidFill>
              </a:rPr>
              <a:t>analytic sample included 63 NHs </a:t>
            </a:r>
            <a:endParaRPr lang="fr-FR" sz="1500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/>
          </p:nvPr>
        </p:nvGraphicFramePr>
        <p:xfrm>
          <a:off x="5221001" y="1007379"/>
          <a:ext cx="320588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583">
                  <a:extLst>
                    <a:ext uri="{9D8B030D-6E8A-4147-A177-3AD203B41FA5}">
                      <a16:colId xmlns:a16="http://schemas.microsoft.com/office/drawing/2014/main" val="2567510460"/>
                    </a:ext>
                  </a:extLst>
                </a:gridCol>
                <a:gridCol w="924164">
                  <a:extLst>
                    <a:ext uri="{9D8B030D-6E8A-4147-A177-3AD203B41FA5}">
                      <a16:colId xmlns:a16="http://schemas.microsoft.com/office/drawing/2014/main" val="2179348751"/>
                    </a:ext>
                  </a:extLst>
                </a:gridCol>
                <a:gridCol w="1091137">
                  <a:extLst>
                    <a:ext uri="{9D8B030D-6E8A-4147-A177-3AD203B41FA5}">
                      <a16:colId xmlns:a16="http://schemas.microsoft.com/office/drawing/2014/main" val="391512469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Adjusted</a:t>
                      </a:r>
                      <a:r>
                        <a:rPr lang="fr-FR" sz="1100" baseline="0" dirty="0" smtClean="0"/>
                        <a:t> i</a:t>
                      </a:r>
                      <a:r>
                        <a:rPr lang="fr-FR" sz="1100" dirty="0" smtClean="0"/>
                        <a:t>ncidence </a:t>
                      </a:r>
                      <a:r>
                        <a:rPr lang="fr-FR" sz="1100" dirty="0" err="1" smtClean="0"/>
                        <a:t>reduction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Pre-COVID-19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COVID-19 </a:t>
                      </a:r>
                      <a:r>
                        <a:rPr lang="fr-FR" sz="1100" dirty="0" err="1" smtClean="0"/>
                        <a:t>period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491183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Total infections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-32%, 0,03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+19%, NS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284556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UTI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-29%, NS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+37%, NS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26589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CAUTI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-7%, NS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-52%,</a:t>
                      </a:r>
                      <a:r>
                        <a:rPr lang="fr-FR" sz="1100" baseline="0" dirty="0" smtClean="0"/>
                        <a:t> NS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394312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CDI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-48%, NS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+152%, NS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84416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MRSA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-64%, NS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-19%, NS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4448875"/>
                  </a:ext>
                </a:extLst>
              </a:tr>
            </a:tbl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291" y="2567833"/>
            <a:ext cx="2726823" cy="207346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6796" y="4290742"/>
            <a:ext cx="4572000" cy="553998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Collaborative </a:t>
            </a:r>
            <a:r>
              <a:rPr lang="en-US" sz="1500" dirty="0">
                <a:solidFill>
                  <a:schemeClr val="bg1"/>
                </a:solidFill>
              </a:rPr>
              <a:t>frameworks </a:t>
            </a:r>
            <a:r>
              <a:rPr lang="en-US" sz="1500" dirty="0">
                <a:solidFill>
                  <a:schemeClr val="bg1"/>
                </a:solidFill>
              </a:rPr>
              <a:t>focusing on </a:t>
            </a:r>
            <a:r>
              <a:rPr lang="en-US" sz="1500" dirty="0">
                <a:solidFill>
                  <a:schemeClr val="bg1"/>
                </a:solidFill>
              </a:rPr>
              <a:t>shared goals can be </a:t>
            </a:r>
            <a:r>
              <a:rPr lang="en-US" sz="1500" dirty="0">
                <a:solidFill>
                  <a:schemeClr val="bg1"/>
                </a:solidFill>
              </a:rPr>
              <a:t>successful. Still the case after COVID-19?</a:t>
            </a:r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37463" y="2762202"/>
            <a:ext cx="970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02060"/>
                </a:solidFill>
              </a:rPr>
              <a:t>COVID-19</a:t>
            </a:r>
            <a:endParaRPr lang="fr-FR" sz="1050" b="1" dirty="0">
              <a:solidFill>
                <a:srgbClr val="002060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4" y="105968"/>
            <a:ext cx="1388166" cy="5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Topics </a:t>
            </a:r>
            <a:r>
              <a:rPr lang="en-US" sz="2800" b="1" dirty="0">
                <a:solidFill>
                  <a:srgbClr val="002060"/>
                </a:solidFill>
              </a:rPr>
              <a:t>addressed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175660"/>
            <a:ext cx="8229600" cy="3657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Sequencing and automated surveillance </a:t>
            </a: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Candidozyma</a:t>
            </a:r>
            <a:r>
              <a:rPr lang="en-US" altLang="fr-FR" sz="2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auris</a:t>
            </a:r>
            <a:endParaRPr lang="en-US" altLang="fr-FR" sz="2400" i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Clostridioides</a:t>
            </a:r>
            <a:r>
              <a:rPr lang="en-US" altLang="fr-FR" sz="2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difficile </a:t>
            </a: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infections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Catheter line infections and ICU acquired pneumonia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respiratory infections and PPE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HAI in Nursing homes and LTCFs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Malaria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28663" lvl="1" indent="-385763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2100" dirty="0">
              <a:latin typeface="Calibri" panose="020F0502020204030204" pitchFamily="34" charset="0"/>
            </a:endParaRPr>
          </a:p>
          <a:p>
            <a:pPr marL="3086100" lvl="8" indent="-342900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Topics </a:t>
            </a:r>
            <a:r>
              <a:rPr lang="en-US" sz="2800" b="1" dirty="0">
                <a:solidFill>
                  <a:srgbClr val="002060"/>
                </a:solidFill>
              </a:rPr>
              <a:t>addressed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175660"/>
            <a:ext cx="8229600" cy="3657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Sequencing and automated surveillance 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Candidozyma</a:t>
            </a:r>
            <a:r>
              <a:rPr lang="en-US" altLang="fr-FR" sz="2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auris</a:t>
            </a:r>
            <a:endParaRPr lang="en-US" altLang="fr-FR" sz="2400" i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Clostridioides</a:t>
            </a:r>
            <a:r>
              <a:rPr lang="en-US" altLang="fr-FR" sz="2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difficile </a:t>
            </a: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infections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Catheter line infections and ICU acquired pneumonia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respiratory infections and PPE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HAI in Nursing homes and LTCFs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Healthcare associated Malaria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28663" lvl="1" indent="-385763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2100" dirty="0">
              <a:latin typeface="Calibri" panose="020F0502020204030204" pitchFamily="34" charset="0"/>
            </a:endParaRPr>
          </a:p>
          <a:p>
            <a:pPr marL="3086100" lvl="8" indent="-342900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Healthcare-associated Malaria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Gossner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Céline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Euro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Surveill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. 2025;30(11):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pii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=2400393. https://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doi.org/10.2807/1560-7917.ES.2025.30.11.2400393</a:t>
            </a:r>
            <a:endParaRPr lang="en-US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939" y="1411770"/>
            <a:ext cx="5330366" cy="20100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226417" y="1190966"/>
            <a:ext cx="183973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002060"/>
                </a:solidFill>
              </a:rPr>
              <a:t>Transmission </a:t>
            </a:r>
            <a:r>
              <a:rPr lang="fr-FR" sz="1350" b="1" dirty="0" err="1">
                <a:solidFill>
                  <a:srgbClr val="002060"/>
                </a:solidFill>
              </a:rPr>
              <a:t>pathways</a:t>
            </a:r>
            <a:endParaRPr lang="fr-FR" sz="135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66549" y="1644675"/>
            <a:ext cx="73449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50" b="1" dirty="0" err="1"/>
              <a:t>Primary</a:t>
            </a:r>
            <a:r>
              <a:rPr lang="fr-FR" sz="750" b="1" dirty="0"/>
              <a:t> cases</a:t>
            </a:r>
            <a:endParaRPr lang="fr-FR" b="1" dirty="0"/>
          </a:p>
        </p:txBody>
      </p:sp>
      <p:sp>
        <p:nvSpPr>
          <p:cNvPr id="24" name="Rectangle 23"/>
          <p:cNvSpPr/>
          <p:nvPr/>
        </p:nvSpPr>
        <p:spPr>
          <a:xfrm>
            <a:off x="6728911" y="1461810"/>
            <a:ext cx="83388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50" b="1" dirty="0" err="1"/>
              <a:t>Secondary</a:t>
            </a:r>
            <a:r>
              <a:rPr lang="fr-FR" sz="750" b="1" dirty="0"/>
              <a:t> cases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8037879" y="2108574"/>
            <a:ext cx="73449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50" b="1" dirty="0" err="1"/>
              <a:t>Tertiary</a:t>
            </a:r>
            <a:r>
              <a:rPr lang="fr-FR" sz="750" b="1" dirty="0"/>
              <a:t> cases</a:t>
            </a:r>
            <a:endParaRPr lang="fr-FR" b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82" y="1342325"/>
            <a:ext cx="3323878" cy="218227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83246" y="1133216"/>
            <a:ext cx="36314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02060"/>
                </a:solidFill>
              </a:rPr>
              <a:t>Number of healthcare-associated malaria cases per year of infection (n = 45), </a:t>
            </a:r>
            <a:r>
              <a:rPr lang="fr-FR" sz="1050" b="1" dirty="0">
                <a:solidFill>
                  <a:srgbClr val="002060"/>
                </a:solidFill>
              </a:rPr>
              <a:t>1997–2023</a:t>
            </a:r>
            <a:endParaRPr lang="fr-FR" sz="1050" b="1" dirty="0">
              <a:solidFill>
                <a:srgbClr val="002060"/>
              </a:solidFill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/>
          </p:nvPr>
        </p:nvGraphicFramePr>
        <p:xfrm>
          <a:off x="5076730" y="3488286"/>
          <a:ext cx="3817144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152">
                  <a:extLst>
                    <a:ext uri="{9D8B030D-6E8A-4147-A177-3AD203B41FA5}">
                      <a16:colId xmlns:a16="http://schemas.microsoft.com/office/drawing/2014/main" val="3435671042"/>
                    </a:ext>
                  </a:extLst>
                </a:gridCol>
                <a:gridCol w="553307">
                  <a:extLst>
                    <a:ext uri="{9D8B030D-6E8A-4147-A177-3AD203B41FA5}">
                      <a16:colId xmlns:a16="http://schemas.microsoft.com/office/drawing/2014/main" val="935818708"/>
                    </a:ext>
                  </a:extLst>
                </a:gridCol>
                <a:gridCol w="527685">
                  <a:extLst>
                    <a:ext uri="{9D8B030D-6E8A-4147-A177-3AD203B41FA5}">
                      <a16:colId xmlns:a16="http://schemas.microsoft.com/office/drawing/2014/main" val="270577478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= 55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HCW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90684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Flushing vascular catheter with </a:t>
                      </a:r>
                      <a:r>
                        <a:rPr lang="fr-FR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conta. solution</a:t>
                      </a:r>
                      <a:endParaRPr lang="fr-FR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13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0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03823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Manipulation of </a:t>
                      </a:r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intravenous</a:t>
                      </a: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catheter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59756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Via </a:t>
                      </a:r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contaminated</a:t>
                      </a: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gloves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0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0619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Capillary</a:t>
                      </a: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blood</a:t>
                      </a: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glucose </a:t>
                      </a:r>
                      <a:r>
                        <a:rPr lang="fr-FR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measurement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3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8580564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283246" y="36064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922" indent="-136922">
              <a:buFont typeface="Arial" panose="020B0604020202020204" pitchFamily="34" charset="0"/>
              <a:buChar char="•"/>
            </a:pPr>
            <a:r>
              <a:rPr lang="fr-FR" sz="1350" dirty="0" err="1">
                <a:solidFill>
                  <a:srgbClr val="1A1A1A"/>
                </a:solidFill>
              </a:rPr>
              <a:t>Median</a:t>
            </a:r>
            <a:r>
              <a:rPr lang="fr-FR" sz="1350" dirty="0">
                <a:solidFill>
                  <a:srgbClr val="1A1A1A"/>
                </a:solidFill>
              </a:rPr>
              <a:t> </a:t>
            </a:r>
            <a:r>
              <a:rPr lang="en-US" sz="1350" dirty="0">
                <a:solidFill>
                  <a:srgbClr val="1A1A1A"/>
                </a:solidFill>
              </a:rPr>
              <a:t>incubation: 15 days </a:t>
            </a:r>
            <a:r>
              <a:rPr lang="fr-FR" sz="1350" dirty="0">
                <a:solidFill>
                  <a:srgbClr val="1A1A1A"/>
                </a:solidFill>
              </a:rPr>
              <a:t>(10–20)</a:t>
            </a: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350" dirty="0"/>
              <a:t>11 </a:t>
            </a:r>
            <a:r>
              <a:rPr lang="en-US" sz="1350" dirty="0"/>
              <a:t>hyper-</a:t>
            </a:r>
            <a:r>
              <a:rPr lang="en-US" sz="1350" dirty="0" err="1"/>
              <a:t>parasitaemia</a:t>
            </a:r>
            <a:r>
              <a:rPr lang="en-US" sz="1350" dirty="0"/>
              <a:t>, 6 recovered</a:t>
            </a:r>
            <a:r>
              <a:rPr lang="en-US" sz="1350" dirty="0"/>
              <a:t>, </a:t>
            </a:r>
            <a:r>
              <a:rPr lang="en-US" sz="1350" dirty="0"/>
              <a:t>1 died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350" dirty="0"/>
          </a:p>
        </p:txBody>
      </p:sp>
      <p:sp>
        <p:nvSpPr>
          <p:cNvPr id="30" name="Rectangle 29"/>
          <p:cNvSpPr/>
          <p:nvPr/>
        </p:nvSpPr>
        <p:spPr>
          <a:xfrm>
            <a:off x="770458" y="789001"/>
            <a:ext cx="8123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err="1">
                <a:solidFill>
                  <a:srgbClr val="002060"/>
                </a:solidFill>
              </a:rPr>
              <a:t>Systematic</a:t>
            </a:r>
            <a:r>
              <a:rPr lang="fr-FR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>
                <a:solidFill>
                  <a:srgbClr val="002060"/>
                </a:solidFill>
              </a:rPr>
              <a:t>review </a:t>
            </a:r>
            <a:r>
              <a:rPr lang="fr-FR" sz="1500" b="1" dirty="0">
                <a:solidFill>
                  <a:srgbClr val="002060"/>
                </a:solidFill>
              </a:rPr>
              <a:t>37 </a:t>
            </a:r>
            <a:r>
              <a:rPr lang="fr-FR" sz="1500" b="1" dirty="0" err="1">
                <a:solidFill>
                  <a:srgbClr val="002060"/>
                </a:solidFill>
              </a:rPr>
              <a:t>studies</a:t>
            </a:r>
            <a:r>
              <a:rPr lang="fr-FR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>
                <a:solidFill>
                  <a:srgbClr val="002060"/>
                </a:solidFill>
              </a:rPr>
              <a:t>to </a:t>
            </a:r>
            <a:r>
              <a:rPr lang="en-US" sz="1500" b="1" dirty="0">
                <a:solidFill>
                  <a:srgbClr val="002060"/>
                </a:solidFill>
              </a:rPr>
              <a:t>explore determinants of </a:t>
            </a:r>
            <a:r>
              <a:rPr lang="en-US" sz="1500" b="1" dirty="0">
                <a:solidFill>
                  <a:srgbClr val="002060"/>
                </a:solidFill>
              </a:rPr>
              <a:t>55 </a:t>
            </a:r>
            <a:r>
              <a:rPr lang="fr-FR" sz="1500" b="1" dirty="0">
                <a:solidFill>
                  <a:srgbClr val="002060"/>
                </a:solidFill>
              </a:rPr>
              <a:t>HA-malaria cases, 64% in Europe</a:t>
            </a:r>
            <a:endParaRPr lang="fr-FR" sz="1500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6109" y="4105311"/>
            <a:ext cx="39664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A1A"/>
                </a:solidFill>
              </a:rPr>
              <a:t>A</a:t>
            </a:r>
            <a:r>
              <a:rPr lang="en-US" sz="1350" dirty="0">
                <a:solidFill>
                  <a:srgbClr val="1A1A1A"/>
                </a:solidFill>
              </a:rPr>
              <a:t>bsence </a:t>
            </a:r>
            <a:r>
              <a:rPr lang="en-US" sz="1350" dirty="0">
                <a:solidFill>
                  <a:srgbClr val="1A1A1A"/>
                </a:solidFill>
              </a:rPr>
              <a:t>of </a:t>
            </a:r>
            <a:r>
              <a:rPr lang="en-US" sz="1350" dirty="0">
                <a:solidFill>
                  <a:srgbClr val="1A1A1A"/>
                </a:solidFill>
              </a:rPr>
              <a:t>vectors or climate </a:t>
            </a:r>
            <a:r>
              <a:rPr lang="en-US" sz="1350" dirty="0">
                <a:solidFill>
                  <a:srgbClr val="1A1A1A"/>
                </a:solidFill>
              </a:rPr>
              <a:t>conditions (e.g. winter</a:t>
            </a:r>
            <a:r>
              <a:rPr lang="en-US" sz="1350" dirty="0">
                <a:solidFill>
                  <a:srgbClr val="1A1A1A"/>
                </a:solidFill>
              </a:rPr>
              <a:t>) </a:t>
            </a:r>
          </a:p>
          <a:p>
            <a:r>
              <a:rPr lang="en-US" sz="1350" dirty="0">
                <a:solidFill>
                  <a:srgbClr val="1A1A1A"/>
                </a:solidFill>
              </a:rPr>
              <a:t>Too </a:t>
            </a:r>
            <a:r>
              <a:rPr lang="en-US" sz="1350" dirty="0">
                <a:solidFill>
                  <a:srgbClr val="1A1A1A"/>
                </a:solidFill>
              </a:rPr>
              <a:t>short </a:t>
            </a:r>
            <a:r>
              <a:rPr lang="en-US" sz="1350" dirty="0">
                <a:solidFill>
                  <a:srgbClr val="1A1A1A"/>
                </a:solidFill>
              </a:rPr>
              <a:t>time between I case and II case</a:t>
            </a:r>
            <a:endParaRPr lang="fr-FR" sz="1350" dirty="0"/>
          </a:p>
        </p:txBody>
      </p:sp>
      <p:sp>
        <p:nvSpPr>
          <p:cNvPr id="32" name="ZoneTexte 31"/>
          <p:cNvSpPr txBox="1"/>
          <p:nvPr/>
        </p:nvSpPr>
        <p:spPr>
          <a:xfrm>
            <a:off x="4036929" y="1993158"/>
            <a:ext cx="103643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/>
              <a:t>Individual</a:t>
            </a:r>
            <a:r>
              <a:rPr lang="fr-FR" sz="1050" dirty="0"/>
              <a:t> (HCW, Pts) </a:t>
            </a:r>
            <a:r>
              <a:rPr lang="fr-FR" sz="1050" dirty="0" err="1"/>
              <a:t>infected</a:t>
            </a:r>
            <a:r>
              <a:rPr lang="fr-FR" sz="1050" dirty="0"/>
              <a:t> in </a:t>
            </a:r>
            <a:r>
              <a:rPr lang="fr-FR" sz="1050" dirty="0" err="1"/>
              <a:t>endemic</a:t>
            </a:r>
            <a:r>
              <a:rPr lang="fr-FR" sz="1050" dirty="0"/>
              <a:t> area</a:t>
            </a:r>
            <a:endParaRPr lang="fr-FR" sz="1050" dirty="0"/>
          </a:p>
        </p:txBody>
      </p:sp>
      <p:sp>
        <p:nvSpPr>
          <p:cNvPr id="33" name="ZoneTexte 32"/>
          <p:cNvSpPr txBox="1"/>
          <p:nvPr/>
        </p:nvSpPr>
        <p:spPr>
          <a:xfrm>
            <a:off x="4019424" y="2788298"/>
            <a:ext cx="103643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HCW </a:t>
            </a:r>
            <a:r>
              <a:rPr lang="fr-FR" sz="1050" dirty="0" err="1"/>
              <a:t>infected</a:t>
            </a:r>
            <a:r>
              <a:rPr lang="fr-FR" sz="1050" dirty="0"/>
              <a:t> in </a:t>
            </a:r>
            <a:r>
              <a:rPr lang="fr-FR" sz="1050" dirty="0" err="1"/>
              <a:t>other</a:t>
            </a:r>
            <a:r>
              <a:rPr lang="fr-FR" sz="1050" dirty="0"/>
              <a:t> HCF</a:t>
            </a:r>
            <a:endParaRPr lang="fr-FR" sz="1050" dirty="0"/>
          </a:p>
        </p:txBody>
      </p:sp>
      <p:sp>
        <p:nvSpPr>
          <p:cNvPr id="34" name="Rectangle 33"/>
          <p:cNvSpPr/>
          <p:nvPr/>
        </p:nvSpPr>
        <p:spPr>
          <a:xfrm>
            <a:off x="3667092" y="1863701"/>
            <a:ext cx="428110" cy="1426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7" y="29882"/>
            <a:ext cx="844677" cy="8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1199" y="883719"/>
            <a:ext cx="7759700" cy="17907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62047" y="3313683"/>
            <a:ext cx="6858000" cy="1241822"/>
          </a:xfrm>
        </p:spPr>
        <p:txBody>
          <a:bodyPr>
            <a:normAutofit/>
          </a:bodyPr>
          <a:lstStyle/>
          <a:p>
            <a:r>
              <a:rPr lang="fr-FR" sz="2400" dirty="0" err="1">
                <a:solidFill>
                  <a:srgbClr val="002060"/>
                </a:solidFill>
              </a:rPr>
              <a:t>Follow</a:t>
            </a:r>
            <a:r>
              <a:rPr lang="fr-FR" dirty="0" smtClean="0">
                <a:solidFill>
                  <a:srgbClr val="002060"/>
                </a:solidFill>
              </a:rPr>
              <a:t> EUCIC on </a:t>
            </a:r>
            <a:r>
              <a:rPr lang="fr-FR" dirty="0" err="1" smtClean="0">
                <a:solidFill>
                  <a:srgbClr val="002060"/>
                </a:solidFill>
              </a:rPr>
              <a:t>Bluesky</a:t>
            </a:r>
            <a:r>
              <a:rPr lang="fr-FR" dirty="0" smtClean="0">
                <a:solidFill>
                  <a:srgbClr val="002060"/>
                </a:solidFill>
              </a:rPr>
              <a:t> : </a:t>
            </a:r>
            <a:r>
              <a:rPr lang="fr-FR" dirty="0">
                <a:solidFill>
                  <a:srgbClr val="002060"/>
                </a:solidFill>
              </a:rPr>
              <a:t>@</a:t>
            </a:r>
            <a:r>
              <a:rPr lang="fr-FR" dirty="0" err="1">
                <a:solidFill>
                  <a:srgbClr val="002060"/>
                </a:solidFill>
              </a:rPr>
              <a:t>eucic.bsky.social</a:t>
            </a:r>
            <a:endParaRPr lang="fr-FR" sz="2400" dirty="0">
              <a:solidFill>
                <a:srgbClr val="002060"/>
              </a:solidFill>
            </a:endParaRPr>
          </a:p>
          <a:p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3" y="1"/>
            <a:ext cx="1417404" cy="9398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FEE9F79-A0BB-4B9D-88D3-126E1EF10181}" type="slidenum">
              <a:rPr lang="fr-FR" sz="9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32</a:t>
            </a:fld>
            <a:endParaRPr lang="fr-FR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0ACEF4-F4D4-42C7-9670-9A4D032420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8" b="29278"/>
          <a:stretch/>
        </p:blipFill>
        <p:spPr bwMode="auto">
          <a:xfrm>
            <a:off x="3211504" y="73478"/>
            <a:ext cx="3090974" cy="844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461" y="73478"/>
            <a:ext cx="1586552" cy="5890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38" y="4221269"/>
            <a:ext cx="819846" cy="8198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1557" y="2440575"/>
            <a:ext cx="3278981" cy="6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33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19" y="90577"/>
            <a:ext cx="5997515" cy="48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23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34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00013"/>
            <a:ext cx="78295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19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35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132160"/>
            <a:ext cx="7800975" cy="48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8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36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19" y="332185"/>
            <a:ext cx="5872163" cy="44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72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37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59" y="57812"/>
            <a:ext cx="6489302" cy="498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42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38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38" y="98421"/>
            <a:ext cx="5253284" cy="48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2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39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70" y="98677"/>
            <a:ext cx="6051497" cy="487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5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Framework towards implementation of sequencing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for AMR &amp; other HC-associated pathogens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FEE9F79-A0BB-4B9D-88D3-126E1EF10181}" type="slidenum">
              <a:rPr lang="fr-FR" smtClean="0"/>
              <a:t>6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26109" y="4821658"/>
            <a:ext cx="77392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Alison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Laufer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Halpin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Lancet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Infect Dis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2025 January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17,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2025 https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doi.org/10.1016/S1473-3099(24)00729-1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30" y="1270731"/>
            <a:ext cx="8767336" cy="325439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635372" y="2880740"/>
            <a:ext cx="3099786" cy="133882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NGS will continue to </a:t>
            </a:r>
            <a:r>
              <a:rPr lang="en-US" sz="1350" dirty="0">
                <a:solidFill>
                  <a:schemeClr val="bg1"/>
                </a:solidFill>
              </a:rPr>
              <a:t>grow</a:t>
            </a:r>
            <a:endParaRPr lang="fr-FR" sz="1350" dirty="0">
              <a:solidFill>
                <a:schemeClr val="bg1"/>
              </a:solidFill>
            </a:endParaRP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Polyclonal/multi-species </a:t>
            </a:r>
            <a:r>
              <a:rPr lang="en-US" sz="1350" dirty="0">
                <a:solidFill>
                  <a:schemeClr val="bg1"/>
                </a:solidFill>
              </a:rPr>
              <a:t>HAI </a:t>
            </a:r>
            <a:r>
              <a:rPr lang="en-US" sz="1350" dirty="0">
                <a:solidFill>
                  <a:schemeClr val="bg1"/>
                </a:solidFill>
              </a:rPr>
              <a:t>outbreaks, </a:t>
            </a:r>
            <a:r>
              <a:rPr lang="fr-FR" sz="1350" dirty="0">
                <a:solidFill>
                  <a:schemeClr val="bg1"/>
                </a:solidFill>
              </a:rPr>
              <a:t> </a:t>
            </a:r>
            <a:r>
              <a:rPr lang="fr-FR" sz="1350" dirty="0" err="1">
                <a:solidFill>
                  <a:schemeClr val="bg1"/>
                </a:solidFill>
              </a:rPr>
              <a:t>promiscuous</a:t>
            </a:r>
            <a:r>
              <a:rPr lang="fr-FR" sz="1350" dirty="0">
                <a:solidFill>
                  <a:schemeClr val="bg1"/>
                </a:solidFill>
              </a:rPr>
              <a:t> mobile </a:t>
            </a:r>
            <a:r>
              <a:rPr lang="fr-FR" sz="1350" dirty="0" err="1">
                <a:solidFill>
                  <a:schemeClr val="bg1"/>
                </a:solidFill>
              </a:rPr>
              <a:t>genetic</a:t>
            </a:r>
            <a:endParaRPr lang="fr-FR" sz="1350" dirty="0">
              <a:solidFill>
                <a:schemeClr val="bg1"/>
              </a:solidFill>
            </a:endParaRP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chemeClr val="bg1"/>
                </a:solidFill>
              </a:rPr>
              <a:t>Collaboration </a:t>
            </a:r>
            <a:r>
              <a:rPr lang="fr-FR" sz="1350" dirty="0">
                <a:solidFill>
                  <a:schemeClr val="bg1"/>
                </a:solidFill>
              </a:rPr>
              <a:t>and </a:t>
            </a:r>
            <a:r>
              <a:rPr lang="fr-FR" sz="1350" dirty="0">
                <a:solidFill>
                  <a:schemeClr val="bg1"/>
                </a:solidFill>
              </a:rPr>
              <a:t>infrastructure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chemeClr val="bg1"/>
                </a:solidFill>
              </a:rPr>
              <a:t>Resource </a:t>
            </a:r>
            <a:r>
              <a:rPr lang="fr-FR" sz="1350" dirty="0" err="1">
                <a:solidFill>
                  <a:schemeClr val="bg1"/>
                </a:solidFill>
              </a:rPr>
              <a:t>burden</a:t>
            </a:r>
            <a:r>
              <a:rPr lang="fr-FR" sz="1350" dirty="0">
                <a:solidFill>
                  <a:schemeClr val="bg1"/>
                </a:solidFill>
              </a:rPr>
              <a:t>, </a:t>
            </a:r>
            <a:r>
              <a:rPr lang="fr-FR" sz="1350" dirty="0" err="1">
                <a:solidFill>
                  <a:schemeClr val="bg1"/>
                </a:solidFill>
              </a:rPr>
              <a:t>sustainability</a:t>
            </a:r>
            <a:r>
              <a:rPr lang="fr-FR" sz="1350" dirty="0">
                <a:solidFill>
                  <a:schemeClr val="bg1"/>
                </a:solidFill>
              </a:rPr>
              <a:t>, </a:t>
            </a:r>
            <a:r>
              <a:rPr lang="fr-FR" sz="1350" dirty="0">
                <a:solidFill>
                  <a:schemeClr val="bg1"/>
                </a:solidFill>
              </a:rPr>
              <a:t>and </a:t>
            </a:r>
            <a:r>
              <a:rPr lang="en-US" sz="1350" dirty="0">
                <a:solidFill>
                  <a:schemeClr val="bg1"/>
                </a:solidFill>
              </a:rPr>
              <a:t>limitations </a:t>
            </a:r>
            <a:r>
              <a:rPr lang="en-US" sz="1350" dirty="0">
                <a:solidFill>
                  <a:schemeClr val="bg1"/>
                </a:solidFill>
              </a:rPr>
              <a:t>on </a:t>
            </a:r>
            <a:r>
              <a:rPr lang="en-US" sz="1350" dirty="0" err="1">
                <a:solidFill>
                  <a:schemeClr val="bg1"/>
                </a:solidFill>
              </a:rPr>
              <a:t>standardisation</a:t>
            </a:r>
            <a:endParaRPr lang="fr-FR" sz="135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39383" y="1313638"/>
            <a:ext cx="2665562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Standard </a:t>
            </a:r>
            <a:r>
              <a:rPr lang="fr-FR" sz="1200" dirty="0" err="1">
                <a:solidFill>
                  <a:schemeClr val="bg1"/>
                </a:solidFill>
              </a:rPr>
              <a:t>healthcare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outbreak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detection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42005" y="2823654"/>
            <a:ext cx="3956903" cy="5078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Prospective </a:t>
            </a:r>
            <a:r>
              <a:rPr lang="fr-FR" sz="1200" dirty="0" err="1">
                <a:solidFill>
                  <a:schemeClr val="bg1"/>
                </a:solidFill>
              </a:rPr>
              <a:t>sequencing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outbreak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detection</a:t>
            </a:r>
            <a:r>
              <a:rPr lang="fr-FR" sz="1200" dirty="0">
                <a:solidFill>
                  <a:schemeClr val="bg1"/>
                </a:solidFill>
              </a:rPr>
              <a:t> (</a:t>
            </a:r>
            <a:r>
              <a:rPr lang="fr-FR" sz="1350" dirty="0" err="1">
                <a:solidFill>
                  <a:schemeClr val="bg1"/>
                </a:solidFill>
              </a:rPr>
              <a:t>Sequence</a:t>
            </a:r>
            <a:r>
              <a:rPr lang="fr-FR" sz="1350" dirty="0">
                <a:solidFill>
                  <a:schemeClr val="bg1"/>
                </a:solidFill>
              </a:rPr>
              <a:t>-first)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9" y="94738"/>
            <a:ext cx="1188343" cy="6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40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89" y="64698"/>
            <a:ext cx="3918262" cy="48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1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 txBox="1">
            <a:spLocks/>
          </p:cNvSpPr>
          <p:nvPr/>
        </p:nvSpPr>
        <p:spPr>
          <a:xfrm>
            <a:off x="-6221" y="30151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>
                <a:solidFill>
                  <a:srgbClr val="002060"/>
                </a:solidFill>
              </a:rPr>
              <a:t>Follow</a:t>
            </a:r>
            <a:r>
              <a:rPr lang="fr-FR" dirty="0" smtClean="0">
                <a:solidFill>
                  <a:srgbClr val="002060"/>
                </a:solidFill>
              </a:rPr>
              <a:t> EUCIC on </a:t>
            </a:r>
            <a:r>
              <a:rPr lang="fr-FR" dirty="0" err="1" smtClean="0">
                <a:solidFill>
                  <a:srgbClr val="002060"/>
                </a:solidFill>
              </a:rPr>
              <a:t>Bluesky</a:t>
            </a:r>
            <a:r>
              <a:rPr lang="fr-FR" dirty="0" smtClean="0">
                <a:solidFill>
                  <a:srgbClr val="002060"/>
                </a:solidFill>
              </a:rPr>
              <a:t> : @</a:t>
            </a:r>
            <a:r>
              <a:rPr lang="fr-FR" dirty="0" err="1" smtClean="0">
                <a:solidFill>
                  <a:srgbClr val="002060"/>
                </a:solidFill>
              </a:rPr>
              <a:t>eucic.bsky.social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X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48064" y="3598692"/>
            <a:ext cx="1812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060"/>
                </a:solidFill>
              </a:rPr>
              <a:t>@EUCIC1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-503378" y="3667"/>
            <a:ext cx="10346267" cy="2387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Thank you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1779662"/>
            <a:ext cx="43719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Real-Time Genomic Surveillance for Enhanced Healthcare Outbreak Detection and Control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77" name="Rectangle 3"/>
          <p:cNvSpPr>
            <a:spLocks noGrp="1"/>
          </p:cNvSpPr>
          <p:nvPr>
            <p:ph idx="1"/>
          </p:nvPr>
        </p:nvSpPr>
        <p:spPr>
          <a:xfrm>
            <a:off x="146518" y="903193"/>
            <a:ext cx="5538435" cy="3657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1" indent="0">
              <a:buNone/>
              <a:tabLst>
                <a:tab pos="140494" algn="l"/>
              </a:tabLst>
            </a:pPr>
            <a:r>
              <a:rPr lang="en-US" sz="1800" b="1" dirty="0">
                <a:solidFill>
                  <a:srgbClr val="002060"/>
                </a:solidFill>
              </a:rPr>
              <a:t>UPMC Presbyterian </a:t>
            </a:r>
            <a:r>
              <a:rPr lang="en-US" sz="1800" b="1" dirty="0" smtClean="0">
                <a:solidFill>
                  <a:srgbClr val="002060"/>
                </a:solidFill>
              </a:rPr>
              <a:t>Hospital, Weekly WGS on HA </a:t>
            </a:r>
            <a:r>
              <a:rPr lang="en-US" sz="1800" b="1" dirty="0">
                <a:solidFill>
                  <a:srgbClr val="002060"/>
                </a:solidFill>
              </a:rPr>
              <a:t>clinical bacterial </a:t>
            </a:r>
            <a:r>
              <a:rPr lang="en-US" sz="1800" b="1" dirty="0" smtClean="0">
                <a:solidFill>
                  <a:srgbClr val="002060"/>
                </a:solidFill>
              </a:rPr>
              <a:t>isolates, 2021-2023 </a:t>
            </a:r>
          </a:p>
          <a:p>
            <a:pPr lvl="8">
              <a:lnSpc>
                <a:spcPct val="90000"/>
              </a:lnSpc>
              <a:buFont typeface="Arial" panose="020B0604020202020204" pitchFamily="34" charset="0"/>
              <a:buChar char="-"/>
              <a:tabLst>
                <a:tab pos="140494" algn="l"/>
              </a:tabLst>
            </a:pPr>
            <a:endParaRPr lang="en-US" altLang="fr-FR" sz="1100" dirty="0">
              <a:latin typeface="Calibri" panose="020F0502020204030204" pitchFamily="34" charset="0"/>
            </a:endParaRPr>
          </a:p>
        </p:txBody>
      </p:sp>
      <p:sp>
        <p:nvSpPr>
          <p:cNvPr id="7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611681"/>
            <a:ext cx="2133600" cy="273844"/>
          </a:xfrm>
        </p:spPr>
        <p:txBody>
          <a:bodyPr/>
          <a:lstStyle/>
          <a:p>
            <a:fld id="{DFEE9F79-A0BB-4B9D-88D3-126E1EF10181}" type="slidenum">
              <a:rPr lang="fr-FR" smtClean="0"/>
              <a:t>5</a:t>
            </a:fld>
            <a:endParaRPr lang="fr-FR"/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432" y="843558"/>
            <a:ext cx="3129607" cy="4041967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609" y="1386141"/>
            <a:ext cx="2488178" cy="2629483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6457950" y="1456832"/>
            <a:ext cx="44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FF0000"/>
                </a:solidFill>
              </a:rPr>
              <a:t>VRE</a:t>
            </a:r>
            <a:endParaRPr lang="fr-FR" sz="1350" b="1" dirty="0">
              <a:solidFill>
                <a:srgbClr val="FF0000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6443835" y="2468365"/>
            <a:ext cx="448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i="1" dirty="0" err="1">
                <a:solidFill>
                  <a:srgbClr val="FF0000"/>
                </a:solidFill>
              </a:rPr>
              <a:t>P.a</a:t>
            </a:r>
            <a:r>
              <a:rPr lang="fr-FR" sz="1350" b="1" i="1" dirty="0">
                <a:solidFill>
                  <a:srgbClr val="FF0000"/>
                </a:solidFill>
              </a:rPr>
              <a:t>.</a:t>
            </a:r>
            <a:endParaRPr lang="fr-FR" sz="1350" b="1" i="1" dirty="0">
              <a:solidFill>
                <a:srgbClr val="FF0000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7675539" y="1363364"/>
            <a:ext cx="44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i="1" dirty="0" err="1">
                <a:solidFill>
                  <a:srgbClr val="FF0000"/>
                </a:solidFill>
              </a:rPr>
              <a:t>K.p</a:t>
            </a:r>
            <a:r>
              <a:rPr lang="fr-FR" sz="1350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7579238" y="2468365"/>
            <a:ext cx="6408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i="1" dirty="0">
                <a:solidFill>
                  <a:srgbClr val="FF0000"/>
                </a:solidFill>
              </a:rPr>
              <a:t>MRSA</a:t>
            </a:r>
            <a:endParaRPr lang="fr-FR" sz="1350" b="1" i="1" dirty="0">
              <a:solidFill>
                <a:srgbClr val="FF0000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8352235" y="2495746"/>
            <a:ext cx="6408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i="1" dirty="0" err="1">
                <a:solidFill>
                  <a:srgbClr val="FF0000"/>
                </a:solidFill>
              </a:rPr>
              <a:t>C.diff</a:t>
            </a:r>
            <a:endParaRPr lang="fr-FR" sz="1350" b="1" i="1" dirty="0">
              <a:solidFill>
                <a:srgbClr val="FF000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8448536" y="1318333"/>
            <a:ext cx="44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i="1" dirty="0" err="1">
                <a:solidFill>
                  <a:srgbClr val="FF0000"/>
                </a:solidFill>
              </a:rPr>
              <a:t>A.b</a:t>
            </a:r>
            <a:r>
              <a:rPr lang="fr-FR" sz="1350" b="1" i="1" dirty="0">
                <a:solidFill>
                  <a:srgbClr val="FF0000"/>
                </a:solidFill>
              </a:rPr>
              <a:t>.</a:t>
            </a:r>
            <a:endParaRPr lang="fr-FR" sz="1350" b="1" i="1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21003" y="3192678"/>
            <a:ext cx="313402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62 </a:t>
            </a:r>
            <a:r>
              <a:rPr lang="en-US" sz="1200" dirty="0">
                <a:solidFill>
                  <a:schemeClr val="bg1"/>
                </a:solidFill>
              </a:rPr>
              <a:t>infections &amp;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4.8 deaths </a:t>
            </a:r>
            <a:r>
              <a:rPr lang="en-US" sz="1200" dirty="0">
                <a:solidFill>
                  <a:schemeClr val="bg1"/>
                </a:solidFill>
              </a:rPr>
              <a:t>avoided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Net </a:t>
            </a:r>
            <a:r>
              <a:rPr lang="en-US" sz="1200" dirty="0">
                <a:solidFill>
                  <a:schemeClr val="bg1"/>
                </a:solidFill>
              </a:rPr>
              <a:t>cost </a:t>
            </a:r>
            <a:r>
              <a:rPr lang="en-US" sz="1200" dirty="0">
                <a:solidFill>
                  <a:schemeClr val="bg1"/>
                </a:solidFill>
              </a:rPr>
              <a:t>savings: $695,706, 3-fold return/invest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32403" y="4070622"/>
            <a:ext cx="5695493" cy="55399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Demonstration of feasibility </a:t>
            </a:r>
            <a:r>
              <a:rPr lang="en-US" sz="1500" dirty="0">
                <a:solidFill>
                  <a:schemeClr val="bg1"/>
                </a:solidFill>
              </a:rPr>
              <a:t>and effectiveness of integrating genomic surveillance </a:t>
            </a:r>
            <a:r>
              <a:rPr lang="en-US" sz="1500" dirty="0">
                <a:solidFill>
                  <a:schemeClr val="bg1"/>
                </a:solidFill>
              </a:rPr>
              <a:t>into routine </a:t>
            </a:r>
            <a:r>
              <a:rPr lang="en-US" sz="1500" dirty="0">
                <a:solidFill>
                  <a:schemeClr val="bg1"/>
                </a:solidFill>
              </a:rPr>
              <a:t>infection prevention practice</a:t>
            </a:r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21003" y="4813565"/>
            <a:ext cx="59208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Sundermann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al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Clinical Infectious Diseases, 30 April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2025,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doi.org/10.1093/cid/ciaf216</a:t>
            </a:r>
            <a:endParaRPr lang="en-US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6443835" y="3572767"/>
            <a:ext cx="724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i="1" dirty="0" err="1">
                <a:solidFill>
                  <a:srgbClr val="FF0000"/>
                </a:solidFill>
              </a:rPr>
              <a:t>E.coli</a:t>
            </a:r>
            <a:r>
              <a:rPr lang="fr-FR" sz="1350" b="1" i="1" dirty="0">
                <a:solidFill>
                  <a:srgbClr val="FF0000"/>
                </a:solidFill>
              </a:rPr>
              <a:t>.</a:t>
            </a:r>
            <a:endParaRPr lang="fr-FR" sz="1350" b="1" i="1" dirty="0">
              <a:solidFill>
                <a:srgbClr val="FF0000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8365175" y="3849766"/>
            <a:ext cx="724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i="1" dirty="0" err="1">
                <a:solidFill>
                  <a:srgbClr val="FF0000"/>
                </a:solidFill>
              </a:rPr>
              <a:t>Prot</a:t>
            </a:r>
            <a:r>
              <a:rPr lang="fr-FR" sz="1350" b="1" i="1" dirty="0">
                <a:solidFill>
                  <a:srgbClr val="FF0000"/>
                </a:solidFill>
              </a:rPr>
              <a:t>.</a:t>
            </a:r>
            <a:endParaRPr lang="fr-FR" sz="1350" b="1" i="1" dirty="0">
              <a:solidFill>
                <a:srgbClr val="FF0000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7579238" y="4230723"/>
            <a:ext cx="724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i="1" dirty="0" err="1">
                <a:solidFill>
                  <a:srgbClr val="FF0000"/>
                </a:solidFill>
              </a:rPr>
              <a:t>Serr</a:t>
            </a:r>
            <a:r>
              <a:rPr lang="fr-FR" sz="1350" b="1" i="1" dirty="0">
                <a:solidFill>
                  <a:srgbClr val="FF0000"/>
                </a:solidFill>
              </a:rPr>
              <a:t>.</a:t>
            </a:r>
            <a:endParaRPr lang="fr-FR" sz="1350" b="1" i="1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32402" y="1832218"/>
            <a:ext cx="3122623" cy="48474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tabLst>
                <a:tab pos="135731" algn="l"/>
              </a:tabLst>
            </a:pPr>
            <a:r>
              <a:rPr lang="en-US" sz="1350" dirty="0">
                <a:solidFill>
                  <a:schemeClr val="bg1"/>
                </a:solidFill>
              </a:rPr>
              <a:t>172 outbreaks (2–16 pts)</a:t>
            </a:r>
          </a:p>
          <a:p>
            <a:pPr algn="ctr">
              <a:tabLst>
                <a:tab pos="135731" algn="l"/>
              </a:tabLst>
            </a:pPr>
            <a:r>
              <a:rPr lang="en-US" sz="1200" dirty="0">
                <a:solidFill>
                  <a:schemeClr val="bg1"/>
                </a:solidFill>
              </a:rPr>
              <a:t>476/3921 </a:t>
            </a:r>
            <a:r>
              <a:rPr lang="en-US" sz="1200" dirty="0">
                <a:solidFill>
                  <a:schemeClr val="bg1"/>
                </a:solidFill>
              </a:rPr>
              <a:t>(12%) isolates,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32402" y="2417797"/>
            <a:ext cx="3122623" cy="66941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tabLst>
                <a:tab pos="135731" algn="l"/>
              </a:tabLst>
            </a:pPr>
            <a:r>
              <a:rPr lang="en-US" sz="1350" dirty="0">
                <a:solidFill>
                  <a:schemeClr val="bg1"/>
                </a:solidFill>
              </a:rPr>
              <a:t>292 (61%) epidemiological link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Same endoscope (9 </a:t>
            </a:r>
            <a:r>
              <a:rPr lang="en-US" sz="1200" dirty="0" err="1">
                <a:solidFill>
                  <a:schemeClr val="bg1"/>
                </a:solidFill>
              </a:rPr>
              <a:t>outb</a:t>
            </a:r>
            <a:r>
              <a:rPr lang="en-US" sz="1200" dirty="0">
                <a:solidFill>
                  <a:schemeClr val="bg1"/>
                </a:solidFill>
              </a:rPr>
              <a:t>.), Ventilators (3)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Wound care (1 VRE)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4" y="105968"/>
            <a:ext cx="1388166" cy="5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Selection algorithms for a non-ventilator hospital-acquired pneumonia semi-automated surveillance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FEE9F79-A0BB-4B9D-88D3-126E1EF10181}" type="slidenum">
              <a:rPr lang="fr-FR" smtClean="0"/>
              <a:t>6</a:t>
            </a:fld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A. Mueller et al. / Clinical Microbiology and Infection 31 (2025) 582-587 https://doi.org/10.1016/j.cmi.2025.01.015. 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762" y="1485392"/>
            <a:ext cx="3437238" cy="320092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305" y="1847671"/>
            <a:ext cx="1164431" cy="59293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2650" y="1598985"/>
            <a:ext cx="5941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</a:rPr>
              <a:t>Dataset: </a:t>
            </a:r>
            <a:r>
              <a:rPr lang="en-US" sz="1500" dirty="0"/>
              <a:t>157 902 pats discharges, 947 </a:t>
            </a:r>
            <a:r>
              <a:rPr lang="fr-FR" sz="1500" dirty="0" err="1"/>
              <a:t>nvHAP</a:t>
            </a:r>
            <a:r>
              <a:rPr lang="fr-FR" sz="1500" dirty="0"/>
              <a:t> (</a:t>
            </a:r>
            <a:r>
              <a:rPr lang="en-US" sz="1500" dirty="0"/>
              <a:t>ECDC)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</a:rPr>
              <a:t>Algorithm: </a:t>
            </a:r>
            <a:r>
              <a:rPr lang="en-US" sz="1500" dirty="0"/>
              <a:t>Indicators alone or combined, lit. </a:t>
            </a:r>
            <a:r>
              <a:rPr lang="en-US" sz="1500" dirty="0"/>
              <a:t>+ </a:t>
            </a:r>
            <a:r>
              <a:rPr lang="en-US" sz="1500" dirty="0"/>
              <a:t>experts opinion</a:t>
            </a:r>
          </a:p>
          <a:p>
            <a:pPr marL="336947" lvl="1" indent="-136922">
              <a:buFont typeface="Calibri" panose="020F0502020204030204" pitchFamily="34" charset="0"/>
              <a:buChar char="-"/>
            </a:pPr>
            <a:r>
              <a:rPr lang="en-US" sz="1350" dirty="0"/>
              <a:t>Radio, vital signs, blood test, medication, </a:t>
            </a:r>
            <a:r>
              <a:rPr lang="en-US" sz="1350" dirty="0" err="1"/>
              <a:t>bacterio</a:t>
            </a:r>
            <a:r>
              <a:rPr lang="en-US" sz="1350" dirty="0"/>
              <a:t>, </a:t>
            </a:r>
            <a:r>
              <a:rPr lang="en-US" sz="1350" dirty="0" err="1"/>
              <a:t>virologic</a:t>
            </a:r>
            <a:r>
              <a:rPr lang="en-US" sz="1350" dirty="0"/>
              <a:t> sampling </a:t>
            </a:r>
          </a:p>
          <a:p>
            <a:pPr marL="336947" lvl="1" indent="-136922">
              <a:buFont typeface="Calibri" panose="020F0502020204030204" pitchFamily="34" charset="0"/>
              <a:buChar char="-"/>
            </a:pPr>
            <a:r>
              <a:rPr lang="en-US" sz="1350" dirty="0"/>
              <a:t>Present &gt;48 hours after admission or anytime if </a:t>
            </a:r>
            <a:r>
              <a:rPr lang="fr-FR" sz="1350" dirty="0" err="1"/>
              <a:t>readmitted</a:t>
            </a:r>
            <a:r>
              <a:rPr lang="fr-FR" sz="1350" dirty="0"/>
              <a:t> </a:t>
            </a:r>
            <a:r>
              <a:rPr lang="fr-FR" sz="1350" dirty="0" err="1"/>
              <a:t>within</a:t>
            </a:r>
            <a:r>
              <a:rPr lang="fr-FR" sz="1350" dirty="0"/>
              <a:t> 10 </a:t>
            </a:r>
            <a:r>
              <a:rPr lang="fr-FR" sz="1350" dirty="0" err="1"/>
              <a:t>days</a:t>
            </a:r>
            <a:endParaRPr lang="fr-FR" sz="135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fr-FR" sz="1500" b="1" dirty="0" err="1">
                <a:solidFill>
                  <a:srgbClr val="002060"/>
                </a:solidFill>
              </a:rPr>
              <a:t>Sensitivity</a:t>
            </a:r>
            <a:r>
              <a:rPr lang="fr-FR" sz="1500" b="1" dirty="0">
                <a:solidFill>
                  <a:srgbClr val="002060"/>
                </a:solidFill>
              </a:rPr>
              <a:t>:</a:t>
            </a:r>
          </a:p>
          <a:p>
            <a:pPr marL="336947" lvl="1" indent="-136922">
              <a:buFont typeface="Calibri" panose="020F0502020204030204" pitchFamily="34" charset="0"/>
              <a:buChar char="-"/>
            </a:pPr>
            <a:r>
              <a:rPr lang="fr-FR" sz="1350" dirty="0"/>
              <a:t>Single indic: </a:t>
            </a:r>
            <a:r>
              <a:rPr lang="en-US" sz="1350" dirty="0"/>
              <a:t>35% oxygen desaturation </a:t>
            </a:r>
            <a:r>
              <a:rPr lang="en-US" sz="1350" dirty="0">
                <a:sym typeface="Wingdings" panose="05000000000000000000" pitchFamily="2" charset="2"/>
              </a:rPr>
              <a:t></a:t>
            </a:r>
            <a:r>
              <a:rPr lang="en-US" sz="1350" dirty="0"/>
              <a:t>  </a:t>
            </a:r>
            <a:r>
              <a:rPr lang="en-US" sz="1350" b="1" dirty="0">
                <a:solidFill>
                  <a:srgbClr val="002060"/>
                </a:solidFill>
              </a:rPr>
              <a:t>99.7% radio of chest</a:t>
            </a:r>
          </a:p>
          <a:p>
            <a:pPr marL="336947" lvl="1" indent="-136922">
              <a:buFont typeface="Calibri" panose="020F0502020204030204" pitchFamily="34" charset="0"/>
              <a:buChar char="-"/>
            </a:pPr>
            <a:r>
              <a:rPr lang="fr-FR" sz="1350" dirty="0"/>
              <a:t>Simple </a:t>
            </a:r>
            <a:r>
              <a:rPr lang="fr-FR" sz="1350" dirty="0" err="1"/>
              <a:t>algo</a:t>
            </a:r>
            <a:r>
              <a:rPr lang="fr-FR" sz="1350" dirty="0"/>
              <a:t>: </a:t>
            </a:r>
            <a:r>
              <a:rPr lang="en-US" sz="1350" b="1" dirty="0">
                <a:solidFill>
                  <a:srgbClr val="002060"/>
                </a:solidFill>
              </a:rPr>
              <a:t>99.6%  Radio + </a:t>
            </a:r>
            <a:r>
              <a:rPr lang="en-US" sz="1350" b="1" dirty="0" err="1">
                <a:solidFill>
                  <a:srgbClr val="002060"/>
                </a:solidFill>
              </a:rPr>
              <a:t>abn</a:t>
            </a:r>
            <a:r>
              <a:rPr lang="en-US" sz="1350" b="1" dirty="0">
                <a:solidFill>
                  <a:srgbClr val="002060"/>
                </a:solidFill>
              </a:rPr>
              <a:t> WBC or fever </a:t>
            </a:r>
          </a:p>
          <a:p>
            <a:pPr marL="336947" lvl="1" indent="-136922">
              <a:buFont typeface="Calibri" panose="020F0502020204030204" pitchFamily="34" charset="0"/>
              <a:buChar char="-"/>
            </a:pPr>
            <a:r>
              <a:rPr lang="fr-FR" sz="1350" dirty="0" err="1"/>
              <a:t>Complex</a:t>
            </a:r>
            <a:r>
              <a:rPr lang="fr-FR" sz="1350" dirty="0"/>
              <a:t> </a:t>
            </a:r>
            <a:r>
              <a:rPr lang="fr-FR" sz="1350" dirty="0" err="1"/>
              <a:t>algo</a:t>
            </a:r>
            <a:r>
              <a:rPr lang="fr-FR" sz="1350" dirty="0"/>
              <a:t>: </a:t>
            </a:r>
            <a:r>
              <a:rPr lang="en-US" sz="1350" dirty="0"/>
              <a:t>99.3% “radio+ </a:t>
            </a:r>
            <a:r>
              <a:rPr lang="en-US" sz="1350" dirty="0" err="1"/>
              <a:t>abn</a:t>
            </a:r>
            <a:r>
              <a:rPr lang="en-US" sz="1350" dirty="0"/>
              <a:t> WBC or fever </a:t>
            </a:r>
            <a:r>
              <a:rPr lang="en-US" sz="1350" dirty="0">
                <a:sym typeface="Wingdings" panose="05000000000000000000" pitchFamily="2" charset="2"/>
              </a:rPr>
              <a:t> </a:t>
            </a:r>
            <a:r>
              <a:rPr lang="en-US" sz="1350" dirty="0">
                <a:sym typeface="Wingdings" panose="05000000000000000000" pitchFamily="2" charset="2"/>
              </a:rPr>
              <a:t>Highest workload ↘</a:t>
            </a:r>
            <a:endParaRPr lang="en-US" sz="1350" dirty="0"/>
          </a:p>
          <a:p>
            <a:pPr marL="336947" lvl="1" indent="-136922">
              <a:buFont typeface="Calibri" panose="020F0502020204030204" pitchFamily="34" charset="0"/>
              <a:buChar char="-"/>
            </a:pPr>
            <a:r>
              <a:rPr lang="fr-FR" sz="1350" dirty="0"/>
              <a:t>ICD-10 codes for HAP: </a:t>
            </a:r>
            <a:r>
              <a:rPr lang="en-US" sz="1350" b="1" dirty="0">
                <a:solidFill>
                  <a:srgbClr val="FF0000"/>
                </a:solidFill>
              </a:rPr>
              <a:t>54%</a:t>
            </a:r>
            <a:endParaRPr lang="fr-FR" sz="135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650" y="3869648"/>
            <a:ext cx="5329370" cy="7848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A</a:t>
            </a:r>
            <a:r>
              <a:rPr lang="en-US" sz="1500" dirty="0">
                <a:solidFill>
                  <a:schemeClr val="bg1"/>
                </a:solidFill>
              </a:rPr>
              <a:t>ssist </a:t>
            </a:r>
            <a:r>
              <a:rPr lang="en-US" sz="1500" dirty="0">
                <a:solidFill>
                  <a:schemeClr val="bg1"/>
                </a:solidFill>
              </a:rPr>
              <a:t>hospitals or stakeholders </a:t>
            </a:r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of surveillance initiatives </a:t>
            </a:r>
            <a:r>
              <a:rPr lang="en-US" sz="1500" dirty="0">
                <a:solidFill>
                  <a:schemeClr val="bg1"/>
                </a:solidFill>
              </a:rPr>
              <a:t>in developing algorithms </a:t>
            </a:r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customized </a:t>
            </a:r>
            <a:r>
              <a:rPr lang="en-US" sz="1500" dirty="0">
                <a:solidFill>
                  <a:schemeClr val="bg1"/>
                </a:solidFill>
              </a:rPr>
              <a:t>to their local conditions</a:t>
            </a:r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142" y="1021171"/>
            <a:ext cx="8427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Sensitivity, specificity, workload reduction of semi-automated </a:t>
            </a:r>
            <a:r>
              <a:rPr lang="en-US" b="1" dirty="0" err="1">
                <a:solidFill>
                  <a:srgbClr val="002060"/>
                </a:solidFill>
              </a:rPr>
              <a:t>nvHAP</a:t>
            </a:r>
            <a:r>
              <a:rPr lang="en-US" b="1" dirty="0">
                <a:solidFill>
                  <a:srgbClr val="002060"/>
                </a:solidFill>
              </a:rPr>
              <a:t> surveillance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9" y="7937"/>
            <a:ext cx="940415" cy="9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Hospital-onset </a:t>
            </a:r>
            <a:r>
              <a:rPr lang="en-US" sz="2000" b="1" dirty="0" err="1">
                <a:solidFill>
                  <a:srgbClr val="002060"/>
                </a:solidFill>
              </a:rPr>
              <a:t>bacteraemia</a:t>
            </a:r>
            <a:r>
              <a:rPr lang="en-US" sz="2000" b="1" dirty="0">
                <a:solidFill>
                  <a:srgbClr val="002060"/>
                </a:solidFill>
              </a:rPr>
              <a:t> and </a:t>
            </a:r>
            <a:r>
              <a:rPr lang="en-US" sz="2000" b="1" dirty="0" err="1">
                <a:solidFill>
                  <a:srgbClr val="002060"/>
                </a:solidFill>
              </a:rPr>
              <a:t>fungaemia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as a novel automated surveillance indicator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108" y="1051928"/>
            <a:ext cx="3622190" cy="41201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 13"/>
          <p:cNvSpPr/>
          <p:nvPr/>
        </p:nvSpPr>
        <p:spPr>
          <a:xfrm>
            <a:off x="112118" y="4677117"/>
            <a:ext cx="41718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Seven JS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Aghdassi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Euro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Surveill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. 2025;30(24):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</a:rPr>
              <a:t>pii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=2400613. https://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doi.org/10.2807/1560-7917.ES.2025.30.24.2400613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32915" y="1004896"/>
            <a:ext cx="508863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b="1" dirty="0" err="1">
                <a:solidFill>
                  <a:srgbClr val="002060"/>
                </a:solidFill>
              </a:rPr>
              <a:t>Algorithm</a:t>
            </a:r>
            <a:r>
              <a:rPr lang="fr-FR" sz="1400" b="1" dirty="0">
                <a:solidFill>
                  <a:srgbClr val="002060"/>
                </a:solidFill>
              </a:rPr>
              <a:t> &amp; </a:t>
            </a:r>
            <a:r>
              <a:rPr lang="fr-FR" sz="1400" b="1" dirty="0" err="1">
                <a:solidFill>
                  <a:srgbClr val="002060"/>
                </a:solidFill>
              </a:rPr>
              <a:t>dataset</a:t>
            </a:r>
            <a:r>
              <a:rPr lang="fr-FR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automated </a:t>
            </a:r>
            <a:r>
              <a:rPr lang="en-US" sz="1400" b="1" dirty="0">
                <a:solidFill>
                  <a:srgbClr val="002060"/>
                </a:solidFill>
              </a:rPr>
              <a:t>surveillance, retrospective analysis,4 hospitals, </a:t>
            </a:r>
            <a:r>
              <a:rPr lang="en-US" sz="1400" b="1" dirty="0">
                <a:solidFill>
                  <a:srgbClr val="002060"/>
                </a:solidFill>
              </a:rPr>
              <a:t>NETH, </a:t>
            </a:r>
            <a:r>
              <a:rPr lang="en-US" sz="1400" b="1" dirty="0">
                <a:solidFill>
                  <a:srgbClr val="002060"/>
                </a:solidFill>
              </a:rPr>
              <a:t>GER</a:t>
            </a:r>
            <a:r>
              <a:rPr lang="en-US" sz="1400" b="1" dirty="0">
                <a:solidFill>
                  <a:srgbClr val="002060"/>
                </a:solidFill>
              </a:rPr>
              <a:t>, SWDN, </a:t>
            </a:r>
            <a:r>
              <a:rPr lang="fr-FR" sz="1400" b="1" dirty="0">
                <a:solidFill>
                  <a:srgbClr val="002060"/>
                </a:solidFill>
              </a:rPr>
              <a:t>SWTZ (</a:t>
            </a:r>
            <a:r>
              <a:rPr lang="fr-FR" sz="1400" b="1" dirty="0">
                <a:solidFill>
                  <a:srgbClr val="002060"/>
                </a:solidFill>
              </a:rPr>
              <a:t>2018–22</a:t>
            </a:r>
            <a:r>
              <a:rPr lang="fr-FR" sz="1400" b="1" dirty="0">
                <a:solidFill>
                  <a:srgbClr val="002060"/>
                </a:solidFill>
              </a:rPr>
              <a:t>)</a:t>
            </a:r>
          </a:p>
          <a:p>
            <a:endParaRPr lang="fr-FR" sz="10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119" y="2585056"/>
            <a:ext cx="1918987" cy="9464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b="1" u="sng" dirty="0">
                <a:solidFill>
                  <a:srgbClr val="FF0000"/>
                </a:solidFill>
              </a:rPr>
              <a:t>1–2.2/1000 PD </a:t>
            </a:r>
            <a:r>
              <a:rPr lang="fr-FR" sz="1350" b="1" u="sng" dirty="0">
                <a:solidFill>
                  <a:srgbClr val="FF0000"/>
                </a:solidFill>
              </a:rPr>
              <a:t>HOB</a:t>
            </a:r>
            <a:endParaRPr lang="en-US" sz="1350" dirty="0">
              <a:solidFill>
                <a:srgbClr val="FF0000"/>
              </a:solidFill>
            </a:endParaRPr>
          </a:p>
          <a:p>
            <a:pPr marL="64294" indent="-64294">
              <a:buFont typeface="Calibri" panose="020F0502020204030204" pitchFamily="34" charset="0"/>
              <a:buChar char="-"/>
            </a:pPr>
            <a:r>
              <a:rPr lang="en-US" sz="1050" b="1" dirty="0">
                <a:solidFill>
                  <a:srgbClr val="FF0000"/>
                </a:solidFill>
              </a:rPr>
              <a:t>Comparable</a:t>
            </a:r>
            <a:r>
              <a:rPr lang="en-US" sz="1050" dirty="0">
                <a:solidFill>
                  <a:srgbClr val="FF0000"/>
                </a:solidFill>
              </a:rPr>
              <a:t> </a:t>
            </a:r>
            <a:r>
              <a:rPr lang="en-US" sz="1050" dirty="0">
                <a:solidFill>
                  <a:srgbClr val="FF0000"/>
                </a:solidFill>
              </a:rPr>
              <a:t>between </a:t>
            </a:r>
            <a:r>
              <a:rPr lang="en-US" sz="1050" dirty="0">
                <a:solidFill>
                  <a:srgbClr val="FF0000"/>
                </a:solidFill>
              </a:rPr>
              <a:t>hospitals</a:t>
            </a:r>
          </a:p>
          <a:p>
            <a:pPr marL="64294" indent="-64294">
              <a:buFont typeface="Calibri" panose="020F0502020204030204" pitchFamily="34" charset="0"/>
              <a:buChar char="-"/>
            </a:pPr>
            <a:r>
              <a:rPr lang="en-US" sz="1050" b="1" dirty="0">
                <a:solidFill>
                  <a:srgbClr val="FF0000"/>
                </a:solidFill>
              </a:rPr>
              <a:t>Consistency </a:t>
            </a:r>
            <a:r>
              <a:rPr lang="en-US" sz="1050" dirty="0">
                <a:solidFill>
                  <a:srgbClr val="FF0000"/>
                </a:solidFill>
              </a:rPr>
              <a:t>over time</a:t>
            </a:r>
          </a:p>
          <a:p>
            <a:pPr marL="64294" indent="-64294">
              <a:buFont typeface="Calibri" panose="020F0502020204030204" pitchFamily="34" charset="0"/>
              <a:buChar char="-"/>
            </a:pPr>
            <a:r>
              <a:rPr lang="en-US" sz="1050" dirty="0">
                <a:solidFill>
                  <a:srgbClr val="FF0000"/>
                </a:solidFill>
              </a:rPr>
              <a:t>ICU&gt;non-ICU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04831" y="2585056"/>
            <a:ext cx="1879971" cy="9464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350" b="1" u="sng" dirty="0">
                <a:solidFill>
                  <a:schemeClr val="accent2">
                    <a:lumMod val="75000"/>
                  </a:schemeClr>
                </a:solidFill>
              </a:rPr>
              <a:t>HOB </a:t>
            </a:r>
            <a:r>
              <a:rPr lang="fr-FR" sz="1350" b="1" u="sng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fr-FR" sz="135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350" b="1" u="sng" dirty="0" err="1">
                <a:solidFill>
                  <a:schemeClr val="accent2">
                    <a:lumMod val="75000"/>
                  </a:schemeClr>
                </a:solidFill>
              </a:rPr>
              <a:t>pathogen</a:t>
            </a:r>
            <a:endParaRPr lang="fr-FR" sz="135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64294" indent="-64294">
              <a:buFont typeface="Calibri" panose="020F0502020204030204" pitchFamily="34" charset="0"/>
              <a:buChar char="-"/>
            </a:pPr>
            <a:r>
              <a:rPr lang="fr-FR" sz="1050" dirty="0" err="1">
                <a:solidFill>
                  <a:schemeClr val="accent2">
                    <a:lumMod val="75000"/>
                  </a:schemeClr>
                </a:solidFill>
              </a:rPr>
              <a:t>Enterococci</a:t>
            </a:r>
            <a:r>
              <a:rPr lang="fr-FR" sz="1050" dirty="0">
                <a:solidFill>
                  <a:schemeClr val="accent2">
                    <a:lumMod val="75000"/>
                  </a:schemeClr>
                </a:solidFill>
              </a:rPr>
              <a:t> in ICU</a:t>
            </a:r>
          </a:p>
          <a:p>
            <a:pPr marL="64294" indent="-64294">
              <a:buFont typeface="Calibri" panose="020F0502020204030204" pitchFamily="34" charset="0"/>
              <a:buChar char="-"/>
            </a:pPr>
            <a:r>
              <a:rPr lang="fr-FR" sz="1050" i="1" dirty="0" err="1">
                <a:solidFill>
                  <a:schemeClr val="accent2">
                    <a:lumMod val="75000"/>
                  </a:schemeClr>
                </a:solidFill>
              </a:rPr>
              <a:t>Enterobacterales</a:t>
            </a:r>
            <a:r>
              <a:rPr lang="fr-FR" sz="1050" dirty="0">
                <a:solidFill>
                  <a:schemeClr val="accent2">
                    <a:lumMod val="75000"/>
                  </a:schemeClr>
                </a:solidFill>
              </a:rPr>
              <a:t> in non-ICU</a:t>
            </a:r>
          </a:p>
          <a:p>
            <a:pPr marL="64294" indent="-64294">
              <a:buFont typeface="Calibri" panose="020F0502020204030204" pitchFamily="34" charset="0"/>
              <a:buChar char="-"/>
            </a:pPr>
            <a:r>
              <a:rPr lang="en-US" sz="1050" i="1" dirty="0">
                <a:solidFill>
                  <a:schemeClr val="accent2">
                    <a:lumMod val="75000"/>
                  </a:schemeClr>
                </a:solidFill>
              </a:rPr>
              <a:t>Staphylococcus aureus: </a:t>
            </a:r>
            <a:r>
              <a:rPr lang="fr-FR" sz="1050" dirty="0">
                <a:solidFill>
                  <a:schemeClr val="accent2">
                    <a:lumMod val="75000"/>
                  </a:schemeClr>
                </a:solidFill>
              </a:rPr>
              <a:t>8–16%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9521" y="2585055"/>
            <a:ext cx="1341497" cy="93600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350" b="1" dirty="0">
                <a:solidFill>
                  <a:srgbClr val="FFC000"/>
                </a:solidFill>
              </a:rPr>
              <a:t>15–28%</a:t>
            </a:r>
          </a:p>
          <a:p>
            <a:pPr algn="ctr"/>
            <a:r>
              <a:rPr lang="fr-FR" sz="1350" b="1" u="sng" dirty="0">
                <a:solidFill>
                  <a:srgbClr val="FFC000"/>
                </a:solidFill>
              </a:rPr>
              <a:t>HOB </a:t>
            </a:r>
            <a:r>
              <a:rPr lang="fr-FR" sz="1350" b="1" u="sng" dirty="0" err="1">
                <a:solidFill>
                  <a:srgbClr val="FFC000"/>
                </a:solidFill>
              </a:rPr>
              <a:t>with</a:t>
            </a:r>
            <a:r>
              <a:rPr lang="fr-FR" sz="1350" b="1" u="sng" dirty="0">
                <a:solidFill>
                  <a:srgbClr val="FFC000"/>
                </a:solidFill>
              </a:rPr>
              <a:t> commensal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2915" y="1623017"/>
            <a:ext cx="3646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solidFill>
                  <a:srgbClr val="002060"/>
                </a:solidFill>
              </a:rPr>
              <a:t>Consensus </a:t>
            </a:r>
            <a:r>
              <a:rPr lang="fr-FR" sz="1500" b="1" dirty="0" err="1">
                <a:solidFill>
                  <a:srgbClr val="002060"/>
                </a:solidFill>
              </a:rPr>
              <a:t>definition</a:t>
            </a:r>
            <a:r>
              <a:rPr lang="fr-FR" sz="1500" b="1" dirty="0">
                <a:solidFill>
                  <a:srgbClr val="002060"/>
                </a:solidFill>
              </a:rPr>
              <a:t>: </a:t>
            </a:r>
            <a:endParaRPr lang="fr-FR" sz="1500" b="1" dirty="0">
              <a:solidFill>
                <a:srgbClr val="002060"/>
              </a:solidFill>
            </a:endParaRPr>
          </a:p>
          <a:p>
            <a:pPr marL="135731" lvl="1" indent="-135731">
              <a:buFont typeface="Calibri" panose="020F0502020204030204" pitchFamily="34" charset="0"/>
              <a:buChar char="-"/>
            </a:pPr>
            <a:r>
              <a:rPr lang="fr-FR" sz="1350" dirty="0"/>
              <a:t>1 </a:t>
            </a:r>
            <a:r>
              <a:rPr lang="en-US" sz="1350" dirty="0"/>
              <a:t>blood cult + &amp; pathogen </a:t>
            </a:r>
            <a:r>
              <a:rPr lang="en-US" sz="1350" dirty="0"/>
              <a:t>≥2 </a:t>
            </a:r>
            <a:r>
              <a:rPr lang="en-US" sz="1350" dirty="0"/>
              <a:t>days </a:t>
            </a:r>
            <a:r>
              <a:rPr lang="en-US" sz="1350" dirty="0" err="1"/>
              <a:t>admi</a:t>
            </a:r>
            <a:endParaRPr lang="en-US" sz="1350" dirty="0"/>
          </a:p>
          <a:p>
            <a:pPr marL="135731" lvl="1" indent="-135731">
              <a:buFont typeface="Calibri" panose="020F0502020204030204" pitchFamily="34" charset="0"/>
              <a:buChar char="-"/>
            </a:pPr>
            <a:r>
              <a:rPr lang="en-US" sz="1350" dirty="0"/>
              <a:t>2 </a:t>
            </a:r>
            <a:r>
              <a:rPr lang="en-US" sz="1350" dirty="0"/>
              <a:t>blood cult + </a:t>
            </a:r>
            <a:r>
              <a:rPr lang="en-US" sz="1350" dirty="0"/>
              <a:t>same </a:t>
            </a:r>
            <a:r>
              <a:rPr lang="en-US" sz="1350" dirty="0"/>
              <a:t>commensal </a:t>
            </a:r>
            <a:r>
              <a:rPr lang="en-US" sz="1350" dirty="0"/>
              <a:t>in </a:t>
            </a:r>
            <a:r>
              <a:rPr lang="en-US" sz="1350" dirty="0"/>
              <a:t>2 days </a:t>
            </a:r>
            <a:endParaRPr lang="en-US" sz="1350" dirty="0"/>
          </a:p>
          <a:p>
            <a:pPr marL="200025" lvl="1" indent="-64294">
              <a:buFont typeface="Calibri" panose="020F0502020204030204" pitchFamily="34" charset="0"/>
              <a:buChar char="-"/>
            </a:pP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130185" y="3629437"/>
            <a:ext cx="5250833" cy="7848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F</a:t>
            </a:r>
            <a:r>
              <a:rPr lang="en-US" sz="1500" dirty="0">
                <a:solidFill>
                  <a:schemeClr val="bg1"/>
                </a:solidFill>
              </a:rPr>
              <a:t>easibility </a:t>
            </a:r>
            <a:r>
              <a:rPr lang="en-US" sz="1500" dirty="0">
                <a:solidFill>
                  <a:schemeClr val="bg1"/>
                </a:solidFill>
              </a:rPr>
              <a:t>of </a:t>
            </a:r>
            <a:r>
              <a:rPr lang="en-US" sz="1500" dirty="0">
                <a:solidFill>
                  <a:schemeClr val="bg1"/>
                </a:solidFill>
              </a:rPr>
              <a:t>developing/applying consensus </a:t>
            </a:r>
            <a:r>
              <a:rPr lang="en-US" sz="1500" dirty="0">
                <a:solidFill>
                  <a:schemeClr val="bg1"/>
                </a:solidFill>
              </a:rPr>
              <a:t>definition for </a:t>
            </a:r>
            <a:r>
              <a:rPr lang="en-US" sz="1500" dirty="0">
                <a:solidFill>
                  <a:schemeClr val="bg1"/>
                </a:solidFill>
              </a:rPr>
              <a:t>fully </a:t>
            </a:r>
            <a:r>
              <a:rPr lang="en-US" sz="1500" dirty="0">
                <a:solidFill>
                  <a:schemeClr val="bg1"/>
                </a:solidFill>
              </a:rPr>
              <a:t>automated </a:t>
            </a:r>
            <a:r>
              <a:rPr lang="en-US" sz="1500" dirty="0">
                <a:solidFill>
                  <a:schemeClr val="bg1"/>
                </a:solidFill>
              </a:rPr>
              <a:t>surveillance of </a:t>
            </a:r>
            <a:r>
              <a:rPr lang="en-US" sz="1500" dirty="0">
                <a:solidFill>
                  <a:schemeClr val="bg1"/>
                </a:solidFill>
              </a:rPr>
              <a:t>HOB in </a:t>
            </a:r>
            <a:r>
              <a:rPr lang="en-US" sz="1500" dirty="0">
                <a:solidFill>
                  <a:schemeClr val="bg1"/>
                </a:solidFill>
              </a:rPr>
              <a:t>4 </a:t>
            </a:r>
            <a:r>
              <a:rPr lang="en-US" sz="1500" dirty="0">
                <a:solidFill>
                  <a:schemeClr val="bg1"/>
                </a:solidFill>
              </a:rPr>
              <a:t>European hospitals </a:t>
            </a:r>
            <a:endParaRPr lang="en-US" sz="1500" dirty="0">
              <a:solidFill>
                <a:schemeClr val="bg1"/>
              </a:solidFill>
            </a:endParaRP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Provide detailed </a:t>
            </a:r>
            <a:r>
              <a:rPr lang="en-US" sz="1500" dirty="0">
                <a:solidFill>
                  <a:schemeClr val="bg1"/>
                </a:solidFill>
              </a:rPr>
              <a:t>guidance for future implementation.</a:t>
            </a:r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065521" y="1387795"/>
            <a:ext cx="375248" cy="36457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ZoneTexte 21"/>
          <p:cNvSpPr txBox="1"/>
          <p:nvPr/>
        </p:nvSpPr>
        <p:spPr>
          <a:xfrm>
            <a:off x="5675463" y="974412"/>
            <a:ext cx="964002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All </a:t>
            </a:r>
            <a:r>
              <a:rPr lang="fr-FR" sz="900" b="1" dirty="0" err="1">
                <a:solidFill>
                  <a:schemeClr val="bg1"/>
                </a:solidFill>
              </a:rPr>
              <a:t>inpatients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62416" y="981020"/>
            <a:ext cx="964002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ICU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053020" y="981020"/>
            <a:ext cx="964002" cy="2308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Non-ICU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381018" y="1409474"/>
            <a:ext cx="383653" cy="421972"/>
          </a:xfrm>
          <a:prstGeom prst="ellipse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002060"/>
                </a:solidFill>
              </a:rPr>
              <a:t>1</a:t>
            </a:r>
            <a:endParaRPr lang="fr-FR" sz="1350" b="1" dirty="0">
              <a:solidFill>
                <a:srgbClr val="00206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431653" y="2449245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426970" y="3389734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002060"/>
                </a:solidFill>
              </a:rPr>
              <a:t>3</a:t>
            </a:r>
            <a:endParaRPr lang="fr-FR" sz="1350" b="1" dirty="0">
              <a:solidFill>
                <a:srgbClr val="00206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426970" y="432788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77" y="71814"/>
            <a:ext cx="844677" cy="8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Topics </a:t>
            </a:r>
            <a:r>
              <a:rPr lang="en-US" sz="2800" b="1" dirty="0">
                <a:solidFill>
                  <a:srgbClr val="002060"/>
                </a:solidFill>
              </a:rPr>
              <a:t>addressed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175660"/>
            <a:ext cx="8229600" cy="3657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Sequencing and automated surveillance 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rgbClr val="002060"/>
                </a:solidFill>
                <a:latin typeface="Calibri" panose="020F0502020204030204" pitchFamily="34" charset="0"/>
              </a:rPr>
              <a:t>Candidozyma</a:t>
            </a:r>
            <a:r>
              <a:rPr lang="en-US" altLang="fr-FR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fr-FR" sz="2400" i="1" dirty="0" err="1">
                <a:solidFill>
                  <a:srgbClr val="002060"/>
                </a:solidFill>
                <a:latin typeface="Calibri" panose="020F0502020204030204" pitchFamily="34" charset="0"/>
              </a:rPr>
              <a:t>auris</a:t>
            </a:r>
            <a:endParaRPr lang="en-US" altLang="fr-FR" sz="24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Clostridioides</a:t>
            </a:r>
            <a:r>
              <a:rPr lang="en-US" altLang="fr-FR" sz="2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difficile </a:t>
            </a: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infections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Catheter line infections and ICU acquired pneumonia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respiratory infections and PPE</a:t>
            </a:r>
            <a:endParaRPr lang="en-US" altLang="fr-F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HAI in Nursing homes and LTCFs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r>
              <a:rPr lang="en-US" altLang="fr-F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Healthcare associated Malaria</a:t>
            </a:r>
          </a:p>
          <a:p>
            <a:pPr marL="385763" indent="-385763">
              <a:buFont typeface="+mj-lt"/>
              <a:buAutoNum type="arabicPeriod"/>
              <a:tabLst>
                <a:tab pos="140494" algn="l"/>
              </a:tabLst>
            </a:pPr>
            <a:endParaRPr lang="en-US" alt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28663" lvl="1" indent="-385763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2100" dirty="0">
              <a:latin typeface="Calibri" panose="020F0502020204030204" pitchFamily="34" charset="0"/>
            </a:endParaRPr>
          </a:p>
          <a:p>
            <a:pPr marL="3086100" lvl="8" indent="-342900">
              <a:lnSpc>
                <a:spcPct val="90000"/>
              </a:lnSpc>
              <a:buFont typeface="+mj-lt"/>
              <a:buAutoNum type="arabicPeriod"/>
              <a:tabLst>
                <a:tab pos="140494" algn="l"/>
              </a:tabLst>
            </a:pPr>
            <a:endParaRPr lang="en-US" altLang="fr-F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Epidemiological situation, laboratory capacity and preparedness for </a:t>
            </a:r>
            <a:r>
              <a:rPr lang="en-US" sz="2000" b="1" dirty="0" err="1">
                <a:solidFill>
                  <a:srgbClr val="002060"/>
                </a:solidFill>
              </a:rPr>
              <a:t>Candidozyma</a:t>
            </a:r>
            <a:r>
              <a:rPr lang="en-US" sz="2000" b="1" dirty="0">
                <a:solidFill>
                  <a:srgbClr val="002060"/>
                </a:solidFill>
              </a:rPr>
              <a:t> (Candida) </a:t>
            </a:r>
            <a:r>
              <a:rPr lang="en-US" sz="2000" b="1" dirty="0" err="1">
                <a:solidFill>
                  <a:srgbClr val="002060"/>
                </a:solidFill>
              </a:rPr>
              <a:t>auris</a:t>
            </a:r>
            <a:r>
              <a:rPr lang="en-US" sz="2000" b="1" dirty="0">
                <a:solidFill>
                  <a:srgbClr val="002060"/>
                </a:solidFill>
              </a:rPr>
              <a:t>, 2024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FEE9F79-A0BB-4B9D-88D3-126E1EF10181}" type="slidenum">
              <a:rPr lang="fr-FR" smtClean="0"/>
              <a:t>11</a:t>
            </a:fld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26109" y="4821658"/>
            <a:ext cx="8745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ECDC, 11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September 2025</a:t>
            </a:r>
            <a:endParaRPr lang="fr-F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98" y="1007380"/>
            <a:ext cx="4041140" cy="21276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193" y="898215"/>
            <a:ext cx="4597980" cy="309919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65011" y="976809"/>
            <a:ext cx="10953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000000"/>
                </a:solidFill>
              </a:rPr>
              <a:t>18 countries </a:t>
            </a:r>
            <a:endParaRPr lang="fr-FR" sz="1350" dirty="0"/>
          </a:p>
        </p:txBody>
      </p:sp>
      <p:sp>
        <p:nvSpPr>
          <p:cNvPr id="30" name="Rectangle 29"/>
          <p:cNvSpPr/>
          <p:nvPr/>
        </p:nvSpPr>
        <p:spPr>
          <a:xfrm>
            <a:off x="213127" y="3217211"/>
            <a:ext cx="4088084" cy="147732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Distinct outbreaks </a:t>
            </a:r>
            <a:r>
              <a:rPr lang="en-US" sz="1500" dirty="0">
                <a:solidFill>
                  <a:schemeClr val="bg1"/>
                </a:solidFill>
              </a:rPr>
              <a:t>in 3 countries: Cyprus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>
                <a:solidFill>
                  <a:schemeClr val="bg1"/>
                </a:solidFill>
              </a:rPr>
              <a:t>France, Germany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b="1" dirty="0" err="1">
                <a:solidFill>
                  <a:schemeClr val="bg1"/>
                </a:solidFill>
              </a:rPr>
              <a:t>Endemicity</a:t>
            </a:r>
            <a:r>
              <a:rPr lang="en-US" sz="1500" dirty="0">
                <a:solidFill>
                  <a:schemeClr val="bg1"/>
                </a:solidFill>
              </a:rPr>
              <a:t> in 4 countries: Greece</a:t>
            </a:r>
            <a:r>
              <a:rPr lang="en-US" sz="1500" dirty="0">
                <a:solidFill>
                  <a:schemeClr val="bg1"/>
                </a:solidFill>
              </a:rPr>
              <a:t>, Italy, </a:t>
            </a:r>
            <a:r>
              <a:rPr lang="en-US" sz="1500" dirty="0">
                <a:solidFill>
                  <a:schemeClr val="bg1"/>
                </a:solidFill>
              </a:rPr>
              <a:t>Romania, Spain 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Period </a:t>
            </a:r>
            <a:r>
              <a:rPr lang="en-US" sz="1500" dirty="0">
                <a:solidFill>
                  <a:schemeClr val="bg1"/>
                </a:solidFill>
              </a:rPr>
              <a:t>between </a:t>
            </a:r>
            <a:r>
              <a:rPr lang="en-US" sz="1500" dirty="0">
                <a:solidFill>
                  <a:schemeClr val="bg1"/>
                </a:solidFill>
              </a:rPr>
              <a:t>1</a:t>
            </a:r>
            <a:r>
              <a:rPr lang="en-US" sz="1500" baseline="30000" dirty="0">
                <a:solidFill>
                  <a:schemeClr val="bg1"/>
                </a:solidFill>
              </a:rPr>
              <a:t>st</a:t>
            </a:r>
            <a:r>
              <a:rPr lang="en-US" sz="1500" dirty="0">
                <a:solidFill>
                  <a:schemeClr val="bg1"/>
                </a:solidFill>
              </a:rPr>
              <a:t> case </a:t>
            </a:r>
            <a:r>
              <a:rPr lang="en-US" sz="1500" dirty="0">
                <a:solidFill>
                  <a:schemeClr val="bg1"/>
                </a:solidFill>
              </a:rPr>
              <a:t>in </a:t>
            </a:r>
            <a:r>
              <a:rPr lang="en-US" sz="1500" dirty="0">
                <a:solidFill>
                  <a:schemeClr val="bg1"/>
                </a:solidFill>
              </a:rPr>
              <a:t>country &amp; regional </a:t>
            </a:r>
            <a:r>
              <a:rPr lang="en-US" sz="1500" dirty="0" err="1">
                <a:solidFill>
                  <a:schemeClr val="bg1"/>
                </a:solidFill>
              </a:rPr>
              <a:t>endemicity</a:t>
            </a:r>
            <a:r>
              <a:rPr lang="en-US" sz="1500" dirty="0">
                <a:solidFill>
                  <a:schemeClr val="bg1"/>
                </a:solidFill>
              </a:rPr>
              <a:t>: </a:t>
            </a:r>
            <a:r>
              <a:rPr lang="en-US" sz="1500" b="1" dirty="0">
                <a:solidFill>
                  <a:schemeClr val="bg1"/>
                </a:solidFill>
              </a:rPr>
              <a:t>5 to 7 </a:t>
            </a:r>
            <a:r>
              <a:rPr lang="en-US" sz="1500" b="1" dirty="0">
                <a:solidFill>
                  <a:schemeClr val="bg1"/>
                </a:solidFill>
              </a:rPr>
              <a:t>years 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57800" y="4120666"/>
            <a:ext cx="3133545" cy="7848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Ref </a:t>
            </a:r>
            <a:r>
              <a:rPr lang="en-US" sz="1500" dirty="0" err="1">
                <a:solidFill>
                  <a:schemeClr val="bg1"/>
                </a:solidFill>
              </a:rPr>
              <a:t>Myco</a:t>
            </a:r>
            <a:r>
              <a:rPr lang="en-US" sz="1500" dirty="0">
                <a:solidFill>
                  <a:schemeClr val="bg1"/>
                </a:solidFill>
              </a:rPr>
              <a:t> Lab in most countries 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17/36 national surveillance system 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</a:rPr>
              <a:t>15/36 with national IPC guidance</a:t>
            </a:r>
            <a:endParaRPr lang="fr-FR" sz="15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7" y="72961"/>
            <a:ext cx="740386" cy="66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20127</TotalTime>
  <Words>3451</Words>
  <Application>Microsoft Office PowerPoint</Application>
  <PresentationFormat>Affichage à l'écran (16:9)</PresentationFormat>
  <Paragraphs>617</Paragraphs>
  <Slides>41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Candara</vt:lpstr>
      <vt:lpstr>GuardianAgateSans1GR-Regular</vt:lpstr>
      <vt:lpstr>Times New Roman</vt:lpstr>
      <vt:lpstr>Wingdings</vt:lpstr>
      <vt:lpstr>Thème Office</vt:lpstr>
      <vt:lpstr> </vt:lpstr>
      <vt:lpstr>Topics addressed</vt:lpstr>
      <vt:lpstr>Topics addressed</vt:lpstr>
      <vt:lpstr>Framework towards implementation of sequencing  for AMR &amp; other HC-associated pathogens</vt:lpstr>
      <vt:lpstr>Real-Time Genomic Surveillance for Enhanced Healthcare Outbreak Detection and Control</vt:lpstr>
      <vt:lpstr>Selection algorithms for a non-ventilator hospital-acquired pneumonia semi-automated surveillance</vt:lpstr>
      <vt:lpstr>Hospital-onset bacteraemia and fungaemia  as a novel automated surveillance indicator</vt:lpstr>
      <vt:lpstr>Topics addressed</vt:lpstr>
      <vt:lpstr>Epidemiological situation, laboratory capacity and preparedness for Candidozyma (Candida) auris, 2024</vt:lpstr>
      <vt:lpstr>Epidemiological situation, laboratory capacity and preparedness for Candidozyma (Candida) auris, 2024</vt:lpstr>
      <vt:lpstr>Can chlorhexidine gluconate baths reduce fungal colonisation in ICU patients?</vt:lpstr>
      <vt:lpstr>Candida auris Outbreak and Epidemiologic Response in Burn Intensive Care Unit</vt:lpstr>
      <vt:lpstr>Candida auris Outbreak and Epidemiologic Response in Burn Intensive Care Unit</vt:lpstr>
      <vt:lpstr>Topics addressed</vt:lpstr>
      <vt:lpstr>Environmental and Health Care Personnel Sampling &amp; Unobserved Clostridium difficile Transmission in ICU</vt:lpstr>
      <vt:lpstr>Topics addressed</vt:lpstr>
      <vt:lpstr>A Comparison of Peripherally Inserted Central Catheter Materials</vt:lpstr>
      <vt:lpstr>Midline vs Peripherally Inserted Central Catheter for Outpatient Parenteral Antimicrobial Therapy</vt:lpstr>
      <vt:lpstr>Impact of Pseudomonas aeruginosa carriage  on ICU acquired pneumonia</vt:lpstr>
      <vt:lpstr>Topics addressed</vt:lpstr>
      <vt:lpstr>In-hospital Outcomes of Healthcare-associated Coronavirus Disease 2019 (Omicron) Versus Healthcare-associated Influenza</vt:lpstr>
      <vt:lpstr>Risk factors for SARS-CoV-2 infection  in health workers</vt:lpstr>
      <vt:lpstr>Role of gowns in preventing nosocomial transmission of respiratory viruses</vt:lpstr>
      <vt:lpstr>Testing and Masking Policies  and Hospital-Onset Respiratory Viral Infections</vt:lpstr>
      <vt:lpstr>Plastic Waste and COVID-19 Incidence Among Hospital Staff After De-escalation in PPE Use</vt:lpstr>
      <vt:lpstr>Topics addressed</vt:lpstr>
      <vt:lpstr>Air Purifiers and Acute Respiratory Infections  in Residential Aged Care</vt:lpstr>
      <vt:lpstr>Impact of NH-Hospital Collaboration  to Prevent HAI among NH residents</vt:lpstr>
      <vt:lpstr>Impact of NH-Hospital Collaboration  to Prevent HAI among NH residents</vt:lpstr>
      <vt:lpstr>Topics addressed</vt:lpstr>
      <vt:lpstr>Healthcare-associated Malaria</vt:lpstr>
      <vt:lpstr>Thank you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Company>CHU de NANTES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BIRGAND Gabriel</dc:creator>
  <cp:lastModifiedBy>BIRGAND Gabriel</cp:lastModifiedBy>
  <cp:revision>764</cp:revision>
  <dcterms:created xsi:type="dcterms:W3CDTF">2017-11-10T10:44:00Z</dcterms:created>
  <dcterms:modified xsi:type="dcterms:W3CDTF">2025-10-09T11:34:50Z</dcterms:modified>
</cp:coreProperties>
</file>