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</p:sldMasterIdLst>
  <p:notesMasterIdLst>
    <p:notesMasterId r:id="rId31"/>
  </p:notesMasterIdLst>
  <p:sldIdLst>
    <p:sldId id="749" r:id="rId4"/>
    <p:sldId id="765" r:id="rId5"/>
    <p:sldId id="766" r:id="rId6"/>
    <p:sldId id="808" r:id="rId7"/>
    <p:sldId id="712" r:id="rId8"/>
    <p:sldId id="746" r:id="rId9"/>
    <p:sldId id="784" r:id="rId10"/>
    <p:sldId id="711" r:id="rId11"/>
    <p:sldId id="742" r:id="rId12"/>
    <p:sldId id="771" r:id="rId13"/>
    <p:sldId id="791" r:id="rId14"/>
    <p:sldId id="743" r:id="rId15"/>
    <p:sldId id="790" r:id="rId16"/>
    <p:sldId id="768" r:id="rId17"/>
    <p:sldId id="740" r:id="rId18"/>
    <p:sldId id="777" r:id="rId19"/>
    <p:sldId id="748" r:id="rId20"/>
    <p:sldId id="810" r:id="rId21"/>
    <p:sldId id="811" r:id="rId22"/>
    <p:sldId id="780" r:id="rId23"/>
    <p:sldId id="781" r:id="rId24"/>
    <p:sldId id="798" r:id="rId25"/>
    <p:sldId id="769" r:id="rId26"/>
    <p:sldId id="812" r:id="rId27"/>
    <p:sldId id="809" r:id="rId28"/>
    <p:sldId id="782" r:id="rId29"/>
    <p:sldId id="669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ET Jean christophe" initials="JC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47" d="100"/>
          <a:sy n="147" d="100"/>
        </p:scale>
        <p:origin x="52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2D7E-1043-4A1F-A624-B0DF82E0C83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955C4-0BD1-4764-9D70-20E943B106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1ED33BC-0FB5-4550-B7CC-69F235AA8B67}" type="slidenum">
              <a:rPr lang="da-DK" altLang="en-US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a-DK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30225" y="685800"/>
            <a:ext cx="4197350" cy="2362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352800"/>
            <a:ext cx="50292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128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10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7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11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44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12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57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13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1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14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50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15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60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16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18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17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4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18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63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19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8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3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20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21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97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22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27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23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8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24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81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25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94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B30C-A4B6-4AAD-84A7-211A3CCB1038}" type="slidenum">
              <a: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6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8ED08-01BC-4C3E-8655-E1A8F5064DAD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9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3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8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4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3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5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3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6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9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7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0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8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4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E1DB30C-A4B6-4AAD-84A7-211A3CCB1038}" type="slidenum">
              <a:rPr lang="en-GB" altLang="fr-FR">
                <a:solidFill>
                  <a:prstClr val="black"/>
                </a:solidFill>
              </a:rPr>
              <a:pPr/>
              <a:t>9</a:t>
            </a:fld>
            <a:endParaRPr lang="en-GB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4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8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90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7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5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5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05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99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3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28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0C16-4F66-40C8-AAB9-BA9CA43649BC}" type="datetime1">
              <a:rPr lang="fr-FR" smtClean="0"/>
              <a:t>22/07/2025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65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6169-65C9-4F50-8EEC-B1EC89BD1FD0}" type="datetime1">
              <a:rPr lang="fr-FR" smtClean="0"/>
              <a:t>22/07/2025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412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90DB-2EFD-47DA-8171-B626DC6CBACA}" type="datetime1">
              <a:rPr lang="fr-FR" smtClean="0"/>
              <a:t>22/07/2025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794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CC9-F2E6-48E4-91E3-ED790E3A2AC4}" type="datetime1">
              <a:rPr lang="fr-FR" smtClean="0"/>
              <a:t>22/07/2025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855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99D5-561C-4E00-BA3F-F6CEBD272BA9}" type="datetime1">
              <a:rPr lang="fr-FR" smtClean="0"/>
              <a:t>22/07/2025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049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FFA4-E3FC-4A54-BC1B-B323747869E5}" type="datetime1">
              <a:rPr lang="fr-FR" smtClean="0"/>
              <a:t>22/07/2025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04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D483-B5F7-492E-9E9E-110B371F6E56}" type="datetime1">
              <a:rPr lang="fr-FR" smtClean="0"/>
              <a:t>22/07/2025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5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3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A896-7CE7-4201-BCFF-19AA3997969F}" type="datetime1">
              <a:rPr lang="fr-FR" smtClean="0"/>
              <a:t>22/07/2025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360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E5A-1C88-4ADB-9310-E5F251D6E41E}" type="datetime1">
              <a:rPr lang="fr-FR" smtClean="0"/>
              <a:t>22/07/2025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014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D239-8687-4534-83BE-73A69E19E6EB}" type="datetime1">
              <a:rPr lang="fr-FR" smtClean="0"/>
              <a:t>22/07/2025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137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E253-F848-4920-AFCF-7190B90104AA}" type="datetime1">
              <a:rPr lang="fr-FR" smtClean="0"/>
              <a:t>22/07/2025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3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3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B28F-8E6A-4F28-B991-A56577D5B543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FECD-D3FE-4848-8E95-651ADE3D52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D678-5589-4FC1-BE3B-76117642D640}" type="datetime1">
              <a:rPr lang="fr-FR" smtClean="0"/>
              <a:t>22/07/2025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9F79-A0BB-4B9D-88D3-126E1EF101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1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3075" y="4517231"/>
            <a:ext cx="5657850" cy="86320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1500" b="1" dirty="0">
                <a:solidFill>
                  <a:srgbClr val="002060"/>
                </a:solidFill>
                <a:latin typeface="Candara" panose="020E0502030303020204" pitchFamily="34" charset="0"/>
              </a:rPr>
              <a:t/>
            </a:r>
            <a:br>
              <a:rPr lang="en-GB" sz="15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endParaRPr lang="en-GB" altLang="en-US" sz="15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3" y="3761442"/>
            <a:ext cx="7119550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Gabriel BIRGAND</a:t>
            </a:r>
          </a:p>
          <a:p>
            <a:pPr algn="ctr"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EUCIC Clinical Coordinator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altLang="en-US" dirty="0" smtClean="0"/>
              <a:t>07/2025</a:t>
            </a:r>
            <a:endParaRPr lang="da-DK" altLang="en-US" dirty="0"/>
          </a:p>
        </p:txBody>
      </p:sp>
      <p:sp>
        <p:nvSpPr>
          <p:cNvPr id="3" name="AutoShape 2" descr="Résultat de recherche d'images pour &quot;twitter&quot;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196867" y="1644272"/>
            <a:ext cx="6750266" cy="15004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fr-FR" sz="1050" dirty="0" smtClean="0">
              <a:solidFill>
                <a:srgbClr val="1F497D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3600" dirty="0" smtClean="0">
                <a:solidFill>
                  <a:srgbClr val="1F497D"/>
                </a:solidFill>
                <a:cs typeface="Arial" pitchFamily="34" charset="0"/>
              </a:rPr>
              <a:t>Prevention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3600" dirty="0" smtClean="0">
                <a:solidFill>
                  <a:srgbClr val="1F497D"/>
                </a:solidFill>
                <a:cs typeface="Arial" pitchFamily="34" charset="0"/>
              </a:rPr>
              <a:t>Surgical Site Infections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en-US" sz="10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AutoShape 2" descr="Résultat de recherche d'images pour &quot;journal of american college of surgeon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134" y="188683"/>
            <a:ext cx="2535260" cy="438851"/>
          </a:xfrm>
          <a:prstGeom prst="rect">
            <a:avLst/>
          </a:prstGeom>
        </p:spPr>
      </p:pic>
      <p:pic>
        <p:nvPicPr>
          <p:cNvPr id="12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60810"/>
            <a:ext cx="3450547" cy="6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062" y="4915225"/>
            <a:ext cx="655272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l-NL" sz="1000" i="1" dirty="0" err="1">
                <a:solidFill>
                  <a:schemeClr val="bg1">
                    <a:lumMod val="50000"/>
                  </a:schemeClr>
                </a:solidFill>
              </a:rPr>
              <a:t>Masashi</a:t>
            </a:r>
            <a:r>
              <a:rPr lang="nl-NL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i="1" dirty="0" err="1" smtClean="0">
                <a:solidFill>
                  <a:schemeClr val="bg1">
                    <a:lumMod val="50000"/>
                  </a:schemeClr>
                </a:solidFill>
              </a:rPr>
              <a:t>Takeuchi</a:t>
            </a:r>
            <a:r>
              <a:rPr lang="nl-NL" sz="1000" i="1" dirty="0" smtClean="0">
                <a:solidFill>
                  <a:schemeClr val="bg1">
                    <a:lumMod val="50000"/>
                  </a:schemeClr>
                </a:solidFill>
              </a:rPr>
              <a:t> BJS, 2025, znaf065 https</a:t>
            </a:r>
            <a:r>
              <a:rPr lang="nl-NL" sz="1000" i="1" dirty="0">
                <a:solidFill>
                  <a:schemeClr val="bg1">
                    <a:lumMod val="50000"/>
                  </a:schemeClr>
                </a:solidFill>
              </a:rPr>
              <a:t>://doi.org/10.1093/bjs/znaf065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98757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92128" y="66583"/>
            <a:ext cx="6768752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Efficacy of aqueous </a:t>
            </a:r>
            <a:r>
              <a:rPr lang="en-US" sz="2000" b="1" dirty="0" err="1">
                <a:solidFill>
                  <a:srgbClr val="002060"/>
                </a:solidFill>
              </a:rPr>
              <a:t>olanexidine</a:t>
            </a:r>
            <a:r>
              <a:rPr lang="en-US" sz="2000" b="1" dirty="0">
                <a:solidFill>
                  <a:srgbClr val="002060"/>
                </a:solidFill>
              </a:rPr>
              <a:t> compared with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OH-based </a:t>
            </a:r>
            <a:r>
              <a:rPr lang="en-US" sz="2000" b="1" dirty="0">
                <a:solidFill>
                  <a:srgbClr val="002060"/>
                </a:solidFill>
              </a:rPr>
              <a:t>chlorhexidine for surgical skin antisepsis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on </a:t>
            </a:r>
            <a:r>
              <a:rPr lang="en-US" sz="2000" b="1" dirty="0">
                <a:solidFill>
                  <a:srgbClr val="002060"/>
                </a:solidFill>
              </a:rPr>
              <a:t>the incidence of </a:t>
            </a:r>
            <a:r>
              <a:rPr lang="en-US" sz="2000" b="1" dirty="0" smtClean="0">
                <a:solidFill>
                  <a:srgbClr val="002060"/>
                </a:solidFill>
              </a:rPr>
              <a:t>SSI in clean-contaminated surgery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247"/>
            <a:ext cx="1071563" cy="1071563"/>
          </a:xfrm>
          <a:prstGeom prst="rect">
            <a:avLst/>
          </a:prstGeom>
        </p:spPr>
      </p:pic>
      <p:graphicFrame>
        <p:nvGraphicFramePr>
          <p:cNvPr id="15" name="Espace réservé du contenu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296674"/>
              </p:ext>
            </p:extLst>
          </p:nvPr>
        </p:nvGraphicFramePr>
        <p:xfrm>
          <a:off x="177686" y="1885113"/>
          <a:ext cx="381211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Olanexidine</a:t>
                      </a:r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N=347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CHG-</a:t>
                      </a:r>
                      <a:r>
                        <a:rPr lang="fr-FR" sz="11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alcohol</a:t>
                      </a:r>
                      <a:endParaRPr lang="fr-FR" sz="11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N=345 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Adj. </a:t>
                      </a:r>
                      <a:r>
                        <a:rPr lang="fr-FR" sz="11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</a:t>
                      </a:r>
                      <a:r>
                        <a:rPr lang="fr-FR" sz="11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63"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30-day SSI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12.4% (n=43)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13.6% (n=47)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−0.012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 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(4.9)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(5.51)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−0.006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83544" y="2893735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+mj-lt"/>
              </a:rPr>
              <a:t>aRR</a:t>
            </a:r>
            <a:r>
              <a:rPr lang="fr-FR" sz="1400" dirty="0">
                <a:solidFill>
                  <a:srgbClr val="000000"/>
                </a:solidFill>
                <a:latin typeface="+mj-lt"/>
              </a:rPr>
              <a:t>:</a:t>
            </a:r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+mj-lt"/>
              </a:rPr>
              <a:t>0.911 </a:t>
            </a:r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(0.625 </a:t>
            </a:r>
            <a:r>
              <a:rPr lang="fr-FR" sz="1400" dirty="0">
                <a:solidFill>
                  <a:srgbClr val="000000"/>
                </a:solidFill>
                <a:latin typeface="+mj-lt"/>
              </a:rPr>
              <a:t>to 1.327); </a:t>
            </a:r>
            <a:r>
              <a:rPr lang="fr-FR" sz="1400" i="1" dirty="0">
                <a:solidFill>
                  <a:srgbClr val="000000"/>
                </a:solidFill>
                <a:latin typeface="+mj-lt"/>
              </a:rPr>
              <a:t>P </a:t>
            </a:r>
            <a:r>
              <a:rPr lang="fr-FR" sz="1400" dirty="0">
                <a:solidFill>
                  <a:srgbClr val="000000"/>
                </a:solidFill>
                <a:latin typeface="+mj-lt"/>
              </a:rPr>
              <a:t>= 0.626 </a:t>
            </a:r>
            <a:endParaRPr lang="fr-FR" sz="1400" dirty="0">
              <a:latin typeface="+mj-lt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334" y="1042353"/>
            <a:ext cx="4976502" cy="318239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7837" y="4177788"/>
            <a:ext cx="7852643" cy="73866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O</a:t>
            </a:r>
            <a:r>
              <a:rPr lang="en-US" sz="1400" dirty="0" err="1" smtClean="0">
                <a:solidFill>
                  <a:schemeClr val="bg1"/>
                </a:solidFill>
              </a:rPr>
              <a:t>lanexidine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was not superior to </a:t>
            </a:r>
            <a:r>
              <a:rPr lang="en-US" sz="1400" dirty="0" smtClean="0">
                <a:solidFill>
                  <a:schemeClr val="bg1"/>
                </a:solidFill>
              </a:rPr>
              <a:t>chlorhexidine-alcohol </a:t>
            </a:r>
            <a:r>
              <a:rPr lang="en-US" sz="1400" dirty="0" smtClean="0">
                <a:solidFill>
                  <a:schemeClr val="bg1"/>
                </a:solidFill>
              </a:rPr>
              <a:t>in </a:t>
            </a:r>
            <a:r>
              <a:rPr lang="en-US" sz="1400" dirty="0">
                <a:solidFill>
                  <a:schemeClr val="bg1"/>
                </a:solidFill>
              </a:rPr>
              <a:t>reducing SSI rates, but it had comparable efficacy</a:t>
            </a:r>
            <a:r>
              <a:rPr lang="en-US" sz="1400" dirty="0" smtClean="0">
                <a:solidFill>
                  <a:schemeClr val="bg1"/>
                </a:solidFill>
              </a:rPr>
              <a:t>, supporting </a:t>
            </a:r>
            <a:r>
              <a:rPr lang="en-US" sz="1400" dirty="0">
                <a:solidFill>
                  <a:schemeClr val="bg1"/>
                </a:solidFill>
              </a:rPr>
              <a:t>its use as an alternative antiseptic </a:t>
            </a:r>
            <a:r>
              <a:rPr lang="en-US" sz="1400" dirty="0" smtClean="0">
                <a:solidFill>
                  <a:schemeClr val="bg1"/>
                </a:solidFill>
              </a:rPr>
              <a:t>in clean-contaminated </a:t>
            </a:r>
            <a:r>
              <a:rPr lang="en-US" sz="1400" dirty="0">
                <a:solidFill>
                  <a:schemeClr val="bg1"/>
                </a:solidFill>
              </a:rPr>
              <a:t>surgeries, particularly in the context </a:t>
            </a:r>
            <a:r>
              <a:rPr lang="en-US" sz="1400" dirty="0" smtClean="0">
                <a:solidFill>
                  <a:schemeClr val="bg1"/>
                </a:solidFill>
              </a:rPr>
              <a:t>of contraindicated </a:t>
            </a:r>
            <a:r>
              <a:rPr lang="en-US" sz="1400" dirty="0">
                <a:solidFill>
                  <a:schemeClr val="bg1"/>
                </a:solidFill>
              </a:rPr>
              <a:t>alcohol-based solutions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615" y="1148605"/>
            <a:ext cx="370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700 patients from five institutions underwent randomization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77686" y="3274151"/>
            <a:ext cx="3856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Positive </a:t>
            </a:r>
            <a:r>
              <a:rPr lang="en-US" sz="1200" dirty="0"/>
              <a:t>wound bacterial test </a:t>
            </a:r>
            <a:r>
              <a:rPr lang="en-US" sz="1200" dirty="0" smtClean="0"/>
              <a:t>in </a:t>
            </a:r>
            <a:r>
              <a:rPr lang="en-US" sz="1200" dirty="0"/>
              <a:t>49 patients </a:t>
            </a:r>
            <a:r>
              <a:rPr lang="en-US" sz="1200" dirty="0" smtClean="0"/>
              <a:t>with </a:t>
            </a:r>
            <a:r>
              <a:rPr lang="en-US" sz="1200" dirty="0" err="1" smtClean="0"/>
              <a:t>olanexidine</a:t>
            </a:r>
            <a:r>
              <a:rPr lang="en-US" sz="1200" dirty="0" smtClean="0"/>
              <a:t> vs 41 </a:t>
            </a:r>
            <a:r>
              <a:rPr lang="en-US" sz="1200" dirty="0"/>
              <a:t>patients in </a:t>
            </a:r>
            <a:r>
              <a:rPr lang="en-US" sz="1200" dirty="0" smtClean="0"/>
              <a:t>CHG-OH</a:t>
            </a:r>
          </a:p>
          <a:p>
            <a:r>
              <a:rPr lang="en-US" sz="1200" i="1" dirty="0" smtClean="0"/>
              <a:t>Enterococcus </a:t>
            </a:r>
            <a:r>
              <a:rPr lang="en-US" sz="1200" dirty="0"/>
              <a:t>spp. (12 of 49 (24.5%) in </a:t>
            </a:r>
            <a:r>
              <a:rPr lang="en-US" sz="1200" dirty="0" err="1"/>
              <a:t>olanexidine</a:t>
            </a:r>
            <a:r>
              <a:rPr lang="en-US" sz="1200" dirty="0"/>
              <a:t> group and 12 of 41 (29.3%) in chlorhexidine-alcohol group).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585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27784" y="4920362"/>
            <a:ext cx="655272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Andreas F.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Widmer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JAMA.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doi:10.1001/jama.2024.8531 Published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online June 17, 2024.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47571" y="130324"/>
            <a:ext cx="5893524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Povidone Iodine vs Chlorhexidine Gluconate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in </a:t>
            </a:r>
            <a:r>
              <a:rPr lang="en-US" sz="2000" b="1" dirty="0" smtClean="0">
                <a:solidFill>
                  <a:srgbClr val="002060"/>
                </a:solidFill>
              </a:rPr>
              <a:t>Alcohol for </a:t>
            </a:r>
            <a:r>
              <a:rPr lang="en-US" sz="2000" b="1" dirty="0">
                <a:solidFill>
                  <a:srgbClr val="002060"/>
                </a:solidFill>
              </a:rPr>
              <a:t>Preoperative Skin Antisepsis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31591"/>
            <a:ext cx="8136904" cy="37651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" y="10761"/>
            <a:ext cx="1474135" cy="10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4116" y="4895871"/>
            <a:ext cx="340988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Elda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Righi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Clinical Microbiology and Infection xxx (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xxxx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) xxx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02228" y="202332"/>
            <a:ext cx="6768752" cy="857250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ESCMID/EUCIC </a:t>
            </a:r>
            <a:r>
              <a:rPr lang="fr-FR" sz="2000" b="1" dirty="0" err="1" smtClean="0">
                <a:solidFill>
                  <a:srgbClr val="002060"/>
                </a:solidFill>
              </a:rPr>
              <a:t>clinical</a:t>
            </a:r>
            <a:r>
              <a:rPr lang="fr-FR" sz="2000" b="1" dirty="0" smtClean="0">
                <a:solidFill>
                  <a:srgbClr val="002060"/>
                </a:solidFill>
              </a:rPr>
              <a:t> guidelines on </a:t>
            </a:r>
            <a:r>
              <a:rPr lang="fr-FR" sz="2000" b="1" dirty="0" err="1">
                <a:solidFill>
                  <a:srgbClr val="002060"/>
                </a:solidFill>
              </a:rPr>
              <a:t>pre-operative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decolonization</a:t>
            </a:r>
            <a:r>
              <a:rPr lang="fr-FR" sz="2000" b="1" dirty="0">
                <a:solidFill>
                  <a:srgbClr val="002060"/>
                </a:solidFill>
              </a:rPr>
              <a:t> and </a:t>
            </a:r>
            <a:r>
              <a:rPr lang="fr-FR" sz="2000" b="1" dirty="0" err="1">
                <a:solidFill>
                  <a:srgbClr val="002060"/>
                </a:solidFill>
              </a:rPr>
              <a:t>targeted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prophylaxis</a:t>
            </a:r>
            <a:r>
              <a:rPr lang="fr-FR" sz="2000" b="1" dirty="0">
                <a:solidFill>
                  <a:srgbClr val="002060"/>
                </a:solidFill>
              </a:rPr>
              <a:t> in </a:t>
            </a:r>
            <a:r>
              <a:rPr lang="fr-FR" sz="2000" b="1" dirty="0" smtClean="0">
                <a:solidFill>
                  <a:srgbClr val="002060"/>
                </a:solidFill>
              </a:rPr>
              <a:t>patients </a:t>
            </a:r>
            <a:r>
              <a:rPr lang="fr-FR" sz="2000" b="1" dirty="0" err="1" smtClean="0">
                <a:solidFill>
                  <a:srgbClr val="002060"/>
                </a:solidFill>
              </a:rPr>
              <a:t>colonized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>
                <a:solidFill>
                  <a:srgbClr val="002060"/>
                </a:solidFill>
              </a:rPr>
              <a:t>by </a:t>
            </a:r>
            <a:r>
              <a:rPr lang="fr-FR" sz="2000" b="1" dirty="0" smtClean="0">
                <a:solidFill>
                  <a:srgbClr val="002060"/>
                </a:solidFill>
              </a:rPr>
              <a:t>MDR </a:t>
            </a:r>
            <a:r>
              <a:rPr lang="fr-FR" sz="2000" b="1" dirty="0">
                <a:solidFill>
                  <a:srgbClr val="002060"/>
                </a:solidFill>
              </a:rPr>
              <a:t>Gram-positive </a:t>
            </a:r>
            <a:r>
              <a:rPr lang="fr-FR" sz="2000" b="1" dirty="0" err="1">
                <a:solidFill>
                  <a:srgbClr val="002060"/>
                </a:solidFill>
              </a:rPr>
              <a:t>bacteria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before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surgery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37814"/>
              </p:ext>
            </p:extLst>
          </p:nvPr>
        </p:nvGraphicFramePr>
        <p:xfrm>
          <a:off x="171752" y="1186250"/>
          <a:ext cx="883872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Questions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evidence</a:t>
                      </a:r>
                      <a:endParaRPr lang="fr-FR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patients be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screened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S. aureus prior to surgery?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 for MSSA/MRSA before elective cardiac and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orthopaedic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surgery, according to epi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Ungraded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</a:p>
                    <a:p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practice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statement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Indirect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evidence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</a:t>
                      </a:r>
                      <a:r>
                        <a:rPr lang="en-US" sz="12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aureus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carriers be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decolonized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prior to surgery?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 for MSSA/MRSA before elective cardiac and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orthopaedic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surgery, according to epi</a:t>
                      </a:r>
                      <a:endParaRPr lang="fr-FR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67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surgeries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Conditional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SAP be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adapted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2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aureus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carriers before surgery?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suggest perioperative targeted MRSA carriers before cardiac,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orthopaedic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surgery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neurosurgery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Conditional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insufficient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evidence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surgery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</a:t>
                      </a:r>
                      <a:r>
                        <a:rPr lang="en-US" sz="12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aureus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carriers receive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combined interventions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 to surgery?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suggest combined interventions (decolonization and targeted prophylaxis) for MRSA before cardiac and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orthopaedic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surgery.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Conditional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surgeries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0237" y="4757371"/>
            <a:ext cx="5489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+mj-lt"/>
              </a:rPr>
              <a:t>No </a:t>
            </a:r>
            <a:r>
              <a:rPr lang="fr-FR" sz="1200" dirty="0" err="1" smtClean="0">
                <a:latin typeface="+mj-lt"/>
              </a:rPr>
              <a:t>recommendation</a:t>
            </a:r>
            <a:r>
              <a:rPr lang="fr-FR" sz="1200" dirty="0" smtClean="0">
                <a:latin typeface="+mj-lt"/>
              </a:rPr>
              <a:t> for VRE and </a:t>
            </a:r>
            <a:r>
              <a:rPr lang="fr-FR" sz="1200" dirty="0">
                <a:latin typeface="+mj-lt"/>
              </a:rPr>
              <a:t>Pan-</a:t>
            </a:r>
            <a:r>
              <a:rPr lang="fr-FR" sz="1200" dirty="0" err="1">
                <a:latin typeface="+mj-lt"/>
              </a:rPr>
              <a:t>drug</a:t>
            </a:r>
            <a:r>
              <a:rPr lang="fr-FR" sz="1200" dirty="0">
                <a:latin typeface="+mj-lt"/>
              </a:rPr>
              <a:t>-</a:t>
            </a:r>
            <a:r>
              <a:rPr lang="fr-FR" sz="1200" dirty="0" err="1">
                <a:latin typeface="+mj-lt"/>
              </a:rPr>
              <a:t>resistant</a:t>
            </a:r>
            <a:r>
              <a:rPr lang="fr-FR" sz="1200" dirty="0">
                <a:latin typeface="+mj-lt"/>
              </a:rPr>
              <a:t> (PDR)-Gram-positive </a:t>
            </a:r>
            <a:r>
              <a:rPr lang="fr-FR" sz="1200" dirty="0" err="1">
                <a:latin typeface="+mj-lt"/>
              </a:rPr>
              <a:t>bacteria</a:t>
            </a:r>
            <a:endParaRPr lang="fr-FR" sz="1200" dirty="0">
              <a:latin typeface="+mj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" y="61481"/>
            <a:ext cx="750114" cy="9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03848" y="4807200"/>
            <a:ext cx="655272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Karen K. Hoffmann American Journal of Infection Control 52 (2024) 1202–1208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130324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 efficacy of an alcohol-based nasal antiseptic </a:t>
            </a:r>
            <a:r>
              <a:rPr lang="en-US" sz="2000" b="1" dirty="0" smtClean="0">
                <a:solidFill>
                  <a:srgbClr val="002060"/>
                </a:solidFill>
              </a:rPr>
              <a:t>vs </a:t>
            </a:r>
            <a:r>
              <a:rPr lang="en-US" sz="2000" b="1" dirty="0" err="1">
                <a:solidFill>
                  <a:srgbClr val="002060"/>
                </a:solidFill>
              </a:rPr>
              <a:t>mupirocin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or </a:t>
            </a:r>
            <a:r>
              <a:rPr lang="en-US" sz="2000" b="1" dirty="0" err="1" smtClean="0">
                <a:solidFill>
                  <a:srgbClr val="002060"/>
                </a:solidFill>
              </a:rPr>
              <a:t>iodophor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for preventing surgical site infections: A meta-analysis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6" y="1262361"/>
            <a:ext cx="7008713" cy="28383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228" y="1107105"/>
            <a:ext cx="2093521" cy="324035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03648" y="4255919"/>
            <a:ext cx="278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Limitation: Type of </a:t>
            </a:r>
            <a:r>
              <a:rPr lang="fr-FR" dirty="0" err="1" smtClean="0"/>
              <a:t>surgery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8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68144" y="4740614"/>
            <a:ext cx="327869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Racila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et al. Antimicrobial Resistance &amp; Infection Control (2025)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14:14; https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://doi.org/10.1186/s13756-025-01526-5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915566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03106" y="58316"/>
            <a:ext cx="6569594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Implementing intranasal </a:t>
            </a:r>
            <a:r>
              <a:rPr lang="en-US" sz="2000" b="1" dirty="0" smtClean="0">
                <a:solidFill>
                  <a:srgbClr val="002060"/>
                </a:solidFill>
              </a:rPr>
              <a:t>povidone-iodine in </a:t>
            </a:r>
            <a:r>
              <a:rPr lang="en-US" sz="2000" b="1" dirty="0">
                <a:solidFill>
                  <a:srgbClr val="002060"/>
                </a:solidFill>
              </a:rPr>
              <a:t>the orthopedic trauma surgery </a:t>
            </a:r>
            <a:r>
              <a:rPr lang="en-US" sz="2000" b="1" dirty="0" smtClean="0">
                <a:solidFill>
                  <a:srgbClr val="002060"/>
                </a:solidFill>
              </a:rPr>
              <a:t>setting to </a:t>
            </a:r>
            <a:r>
              <a:rPr lang="en-US" sz="2000" b="1" dirty="0">
                <a:solidFill>
                  <a:srgbClr val="002060"/>
                </a:solidFill>
              </a:rPr>
              <a:t>prevent </a:t>
            </a:r>
            <a:r>
              <a:rPr lang="en-US" sz="2000" b="1" dirty="0" smtClean="0">
                <a:solidFill>
                  <a:srgbClr val="002060"/>
                </a:solidFill>
              </a:rPr>
              <a:t>SSI: a qualitative study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41176" y="987574"/>
            <a:ext cx="8867328" cy="3394472"/>
          </a:xfrm>
        </p:spPr>
        <p:txBody>
          <a:bodyPr>
            <a:normAutofit/>
          </a:bodyPr>
          <a:lstStyle/>
          <a:p>
            <a:pPr marL="0" indent="90488">
              <a:buNone/>
            </a:pPr>
            <a:r>
              <a:rPr lang="en-US" sz="1600" dirty="0"/>
              <a:t>S</a:t>
            </a:r>
            <a:r>
              <a:rPr lang="en-US" sz="1600" dirty="0" smtClean="0"/>
              <a:t>mall </a:t>
            </a:r>
            <a:r>
              <a:rPr lang="en-US" sz="1600" dirty="0"/>
              <a:t>phase IV post-marketing study from 2020 to </a:t>
            </a:r>
            <a:r>
              <a:rPr lang="en-US" sz="1600" dirty="0" smtClean="0"/>
              <a:t>2021</a:t>
            </a:r>
          </a:p>
          <a:p>
            <a:pPr marL="360363" lvl="1" indent="-184150"/>
            <a:r>
              <a:rPr lang="en-US" sz="1400" dirty="0" smtClean="0"/>
              <a:t>Human </a:t>
            </a:r>
            <a:r>
              <a:rPr lang="en-US" sz="1400" dirty="0"/>
              <a:t>factors task analysis to determine the </a:t>
            </a:r>
            <a:r>
              <a:rPr lang="en-US" sz="1400" b="1" dirty="0">
                <a:solidFill>
                  <a:srgbClr val="002060"/>
                </a:solidFill>
              </a:rPr>
              <a:t>optimal time and hospital location to perform PVI decolonization </a:t>
            </a:r>
            <a:r>
              <a:rPr lang="en-US" sz="1400" dirty="0"/>
              <a:t>for patients receiving these </a:t>
            </a:r>
            <a:r>
              <a:rPr lang="en-US" sz="1400" b="1" dirty="0">
                <a:solidFill>
                  <a:srgbClr val="002060"/>
                </a:solidFill>
              </a:rPr>
              <a:t>orthopedic fixation procedures. </a:t>
            </a:r>
            <a:endParaRPr lang="en-US" sz="1400" b="1" dirty="0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318" y="1822826"/>
            <a:ext cx="6061360" cy="7291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0" y="2587934"/>
            <a:ext cx="5677704" cy="23901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86093" y="2897580"/>
            <a:ext cx="3195154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+mj-lt"/>
              </a:rPr>
              <a:t>Visual aids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facilitated PVI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administration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+mj-lt"/>
              </a:rPr>
              <a:t>Low staff and patient burden </a:t>
            </a:r>
            <a:r>
              <a:rPr lang="en-US" sz="1200" dirty="0">
                <a:latin typeface="+mj-lt"/>
              </a:rPr>
              <a:t>facilitated PVI implementation </a:t>
            </a:r>
            <a:r>
              <a:rPr lang="en-US" sz="1200" b="1" dirty="0">
                <a:solidFill>
                  <a:srgbClr val="002060"/>
                </a:solidFill>
                <a:latin typeface="+mj-lt"/>
              </a:rPr>
              <a:t>into existing workflow </a:t>
            </a:r>
            <a:endParaRPr lang="en-US" sz="1200" b="1" dirty="0" smtClean="0">
              <a:solidFill>
                <a:srgbClr val="002060"/>
              </a:solidFill>
              <a:latin typeface="+mj-lt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Having </a:t>
            </a:r>
            <a:r>
              <a:rPr lang="en-US" sz="1200" b="1" dirty="0">
                <a:solidFill>
                  <a:srgbClr val="002060"/>
                </a:solidFill>
                <a:latin typeface="+mj-lt"/>
              </a:rPr>
              <a:t>patients self-administer PVI </a:t>
            </a:r>
            <a:r>
              <a:rPr lang="en-US" sz="1200" dirty="0" smtClean="0">
                <a:latin typeface="+mj-lt"/>
              </a:rPr>
              <a:t>facilitate </a:t>
            </a:r>
            <a:r>
              <a:rPr lang="en-US" sz="1200" dirty="0">
                <a:latin typeface="+mj-lt"/>
              </a:rPr>
              <a:t>staff workflow </a:t>
            </a:r>
            <a:endParaRPr lang="en-US" sz="1200" dirty="0" smtClean="0">
              <a:latin typeface="+mj-lt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+mj-lt"/>
              </a:rPr>
              <a:t>Emphasizing PVI efficacy </a:t>
            </a:r>
            <a:r>
              <a:rPr lang="en-US" sz="1200" dirty="0">
                <a:latin typeface="+mj-lt"/>
              </a:rPr>
              <a:t>to staff and patients incentivized adoption </a:t>
            </a:r>
            <a:endParaRPr lang="en-US" sz="1200" dirty="0" smtClean="0">
              <a:latin typeface="+mj-lt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+mj-lt"/>
              </a:rPr>
              <a:t>Including nasal PVI with medications in EMR </a:t>
            </a:r>
            <a:r>
              <a:rPr lang="en-US" sz="1200" dirty="0">
                <a:latin typeface="+mj-lt"/>
              </a:rPr>
              <a:t>facilitated implementation for some staff roles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 </a:t>
            </a:r>
            <a:endParaRPr lang="fr-FR" sz="12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2076" y="1815829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Blue </a:t>
            </a:r>
            <a:r>
              <a:rPr lang="en-US" sz="1000" b="1" dirty="0"/>
              <a:t>stars </a:t>
            </a:r>
            <a:r>
              <a:rPr lang="en-US" sz="1000" b="1" dirty="0" smtClean="0"/>
              <a:t>= </a:t>
            </a:r>
            <a:r>
              <a:rPr lang="en-US" sz="1000" b="1" dirty="0"/>
              <a:t>possible points in the process </a:t>
            </a:r>
            <a:r>
              <a:rPr lang="en-US" sz="1000" b="1" dirty="0" smtClean="0"/>
              <a:t>when patients </a:t>
            </a:r>
            <a:r>
              <a:rPr lang="en-US" sz="1000" b="1" dirty="0"/>
              <a:t>are conscious </a:t>
            </a:r>
            <a:r>
              <a:rPr lang="en-US" sz="1000" b="1" dirty="0" smtClean="0"/>
              <a:t>&amp; </a:t>
            </a:r>
            <a:r>
              <a:rPr lang="en-US" sz="1000" b="1" dirty="0"/>
              <a:t>PVI could be administered</a:t>
            </a:r>
            <a:endParaRPr lang="fr-FR" sz="1000" b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3131840" y="3507854"/>
            <a:ext cx="1476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198676" y="4371950"/>
            <a:ext cx="14761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130324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Rates of post procedural </a:t>
            </a:r>
            <a:r>
              <a:rPr lang="en-US" sz="2000" b="1" dirty="0" smtClean="0">
                <a:solidFill>
                  <a:srgbClr val="002060"/>
                </a:solidFill>
              </a:rPr>
              <a:t>prophylactic antibiotic </a:t>
            </a:r>
            <a:r>
              <a:rPr lang="en-US" sz="2000" b="1" dirty="0">
                <a:solidFill>
                  <a:srgbClr val="002060"/>
                </a:solidFill>
              </a:rPr>
              <a:t>use following cardiac </a:t>
            </a:r>
            <a:r>
              <a:rPr lang="en-US" sz="2000" b="1" dirty="0" smtClean="0">
                <a:solidFill>
                  <a:srgbClr val="002060"/>
                </a:solidFill>
              </a:rPr>
              <a:t>implantable electronic </a:t>
            </a:r>
            <a:r>
              <a:rPr lang="en-US" sz="2000" b="1" dirty="0">
                <a:solidFill>
                  <a:srgbClr val="002060"/>
                </a:solidFill>
              </a:rPr>
              <a:t>device insertion and the </a:t>
            </a:r>
            <a:r>
              <a:rPr lang="en-US" sz="2000" b="1" dirty="0" smtClean="0">
                <a:solidFill>
                  <a:srgbClr val="002060"/>
                </a:solidFill>
              </a:rPr>
              <a:t>impact on SSI in </a:t>
            </a:r>
            <a:r>
              <a:rPr lang="en-US" sz="2000" b="1" dirty="0">
                <a:solidFill>
                  <a:srgbClr val="002060"/>
                </a:solidFill>
              </a:rPr>
              <a:t>Alberta, Canada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5575" y="1174582"/>
            <a:ext cx="8952929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Population-based cohort study in Alberta. Administrative data, all patients </a:t>
            </a:r>
            <a:r>
              <a:rPr lang="en-US" sz="1600" i="1" dirty="0" smtClean="0"/>
              <a:t>≥ </a:t>
            </a:r>
            <a:r>
              <a:rPr lang="en-US" sz="1600" dirty="0" smtClean="0"/>
              <a:t>18 who underwent outpatient CIED implantation, Jan 2011 to Dec 2019 to antibiotics used for SAP within 48 h of implantation</a:t>
            </a:r>
          </a:p>
          <a:p>
            <a:pPr marL="536575" lvl="1" indent="-176213"/>
            <a:r>
              <a:rPr lang="en-US" sz="1600" dirty="0" smtClean="0"/>
              <a:t>14,718 CIED implantations, 5,978 </a:t>
            </a:r>
            <a:r>
              <a:rPr lang="en-US" sz="1600" b="1" dirty="0" smtClean="0">
                <a:solidFill>
                  <a:srgbClr val="002060"/>
                </a:solidFill>
              </a:rPr>
              <a:t>(41%) with prophylactic antibiotic prescription </a:t>
            </a:r>
            <a:endParaRPr lang="en-US" sz="1600" b="1" dirty="0">
              <a:solidFill>
                <a:srgbClr val="002060"/>
              </a:solidFill>
            </a:endParaRPr>
          </a:p>
          <a:p>
            <a:pPr marL="536575" lvl="1" indent="-176213"/>
            <a:r>
              <a:rPr lang="en-US" sz="1600" b="1" dirty="0" smtClean="0">
                <a:solidFill>
                  <a:srgbClr val="002060"/>
                </a:solidFill>
              </a:rPr>
              <a:t>0.8% (</a:t>
            </a:r>
            <a:r>
              <a:rPr lang="en-US" sz="1600" b="1" i="1" dirty="0" smtClean="0">
                <a:solidFill>
                  <a:srgbClr val="002060"/>
                </a:solidFill>
              </a:rPr>
              <a:t>n </a:t>
            </a:r>
            <a:r>
              <a:rPr lang="en-US" sz="1600" b="1" dirty="0" smtClean="0">
                <a:solidFill>
                  <a:srgbClr val="002060"/>
                </a:solidFill>
              </a:rPr>
              <a:t>= 46) developed a complex SSI at 1 year </a:t>
            </a:r>
          </a:p>
          <a:p>
            <a:pPr marL="536575" lvl="1" indent="-176213"/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3310158"/>
            <a:ext cx="3588841" cy="18001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342" y="2321892"/>
            <a:ext cx="4708066" cy="2434170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26054"/>
              </p:ext>
            </p:extLst>
          </p:nvPr>
        </p:nvGraphicFramePr>
        <p:xfrm>
          <a:off x="192077" y="2363274"/>
          <a:ext cx="4191763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SAP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 SAP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year mortality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2.0% (</a:t>
                      </a:r>
                      <a:r>
                        <a:rPr lang="en-US" sz="1200" i="1" dirty="0" smtClean="0"/>
                        <a:t>n </a:t>
                      </a:r>
                      <a:r>
                        <a:rPr lang="en-US" sz="1200" dirty="0" smtClean="0"/>
                        <a:t>= 122)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3.4% (</a:t>
                      </a:r>
                      <a:r>
                        <a:rPr lang="en-US" sz="1200" i="1" dirty="0" smtClean="0"/>
                        <a:t>n </a:t>
                      </a:r>
                      <a:r>
                        <a:rPr lang="en-US" sz="1200" dirty="0" smtClean="0"/>
                        <a:t>= 293)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 </a:t>
                      </a:r>
                      <a:r>
                        <a:rPr lang="en-US" sz="1200" dirty="0" smtClean="0"/>
                        <a:t>&lt; 0.05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RR of infection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0.74, 0.46–1.17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0.8, 0.63–1.02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-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499992" y="4887198"/>
            <a:ext cx="424847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Rennert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-May et al. Antimicrobial Resistance &amp; Infection Control (2024) 13:147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9824" y="4848353"/>
            <a:ext cx="367240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Dustin R. Long JAMA Surgery Published online June 26, 2024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915566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61646" y="130324"/>
            <a:ext cx="627464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Preventing Surgical Site Infections in the Era of Escalating </a:t>
            </a:r>
            <a:r>
              <a:rPr lang="en-US" sz="2000" b="1" dirty="0" smtClean="0">
                <a:solidFill>
                  <a:srgbClr val="002060"/>
                </a:solidFill>
              </a:rPr>
              <a:t>Antibiotic Resistance </a:t>
            </a:r>
            <a:r>
              <a:rPr lang="en-US" sz="2000" b="1" dirty="0">
                <a:solidFill>
                  <a:srgbClr val="002060"/>
                </a:solidFill>
              </a:rPr>
              <a:t>and Antibiotic Stewardship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53881"/>
            <a:ext cx="5136505" cy="3394472"/>
          </a:xfrm>
        </p:spPr>
        <p:txBody>
          <a:bodyPr>
            <a:normAutofit fontScale="77500" lnSpcReduction="20000"/>
          </a:bodyPr>
          <a:lstStyle/>
          <a:p>
            <a:pPr marL="179388" indent="-179388"/>
            <a:r>
              <a:rPr lang="en-US" sz="1800" b="1" dirty="0">
                <a:solidFill>
                  <a:srgbClr val="002060"/>
                </a:solidFill>
              </a:rPr>
              <a:t>Avoid Antibiotics </a:t>
            </a:r>
            <a:r>
              <a:rPr lang="en-US" sz="1800" dirty="0"/>
              <a:t>in Contexts Where </a:t>
            </a:r>
            <a:r>
              <a:rPr lang="en-US" sz="1800" dirty="0" smtClean="0"/>
              <a:t>Studies Indicate </a:t>
            </a:r>
            <a:r>
              <a:rPr lang="en-US" sz="1800" dirty="0"/>
              <a:t>They Are Not </a:t>
            </a:r>
            <a:r>
              <a:rPr lang="en-US" sz="1800" dirty="0" smtClean="0"/>
              <a:t>Beneficial</a:t>
            </a:r>
          </a:p>
          <a:p>
            <a:pPr marL="179388" indent="-179388"/>
            <a:r>
              <a:rPr lang="en-US" sz="1800" dirty="0" smtClean="0"/>
              <a:t>Consider </a:t>
            </a:r>
            <a:r>
              <a:rPr lang="en-US" sz="1800" dirty="0"/>
              <a:t>Antimicrobial Strategies With </a:t>
            </a:r>
            <a:r>
              <a:rPr lang="en-US" sz="1800" b="1" dirty="0">
                <a:solidFill>
                  <a:srgbClr val="002060"/>
                </a:solidFill>
              </a:rPr>
              <a:t>Lower-Risk </a:t>
            </a:r>
            <a:r>
              <a:rPr lang="en-US" sz="1800" b="1" dirty="0" smtClean="0">
                <a:solidFill>
                  <a:srgbClr val="002060"/>
                </a:solidFill>
              </a:rPr>
              <a:t>Profiles</a:t>
            </a:r>
          </a:p>
          <a:p>
            <a:pPr marL="179388" indent="-179388"/>
            <a:r>
              <a:rPr lang="en-US" sz="1800" dirty="0" smtClean="0"/>
              <a:t>Combined </a:t>
            </a:r>
            <a:r>
              <a:rPr lang="en-US" sz="1800" b="1" dirty="0">
                <a:solidFill>
                  <a:srgbClr val="002060"/>
                </a:solidFill>
              </a:rPr>
              <a:t>Oral Antibiotic and Mechanical Bowel </a:t>
            </a:r>
            <a:r>
              <a:rPr lang="en-US" sz="1800" b="1" dirty="0" smtClean="0">
                <a:solidFill>
                  <a:srgbClr val="002060"/>
                </a:solidFill>
              </a:rPr>
              <a:t>Preparation</a:t>
            </a:r>
          </a:p>
          <a:p>
            <a:pPr marL="179388" indent="-179388"/>
            <a:r>
              <a:rPr lang="fr-FR" sz="1800" dirty="0" err="1" smtClean="0"/>
              <a:t>Preoperative</a:t>
            </a:r>
            <a:r>
              <a:rPr lang="fr-FR" sz="1800" dirty="0" smtClean="0"/>
              <a:t> </a:t>
            </a:r>
            <a:r>
              <a:rPr lang="fr-FR" sz="1800" b="1" dirty="0" err="1" smtClean="0">
                <a:solidFill>
                  <a:srgbClr val="002060"/>
                </a:solidFill>
              </a:rPr>
              <a:t>Decolonization</a:t>
            </a:r>
            <a:endParaRPr lang="fr-FR" sz="1800" b="1" dirty="0">
              <a:solidFill>
                <a:srgbClr val="002060"/>
              </a:solidFill>
            </a:endParaRPr>
          </a:p>
          <a:p>
            <a:pPr marL="179388" indent="-179388"/>
            <a:r>
              <a:rPr lang="fr-FR" sz="1800" dirty="0" err="1" smtClean="0"/>
              <a:t>Targeting</a:t>
            </a:r>
            <a:r>
              <a:rPr lang="fr-FR" sz="1800" dirty="0" smtClean="0"/>
              <a:t> </a:t>
            </a:r>
            <a:r>
              <a:rPr lang="fr-FR" sz="1800" b="1" dirty="0" err="1">
                <a:solidFill>
                  <a:srgbClr val="002060"/>
                </a:solidFill>
              </a:rPr>
              <a:t>Bacterial</a:t>
            </a:r>
            <a:r>
              <a:rPr lang="fr-FR" sz="1800" b="1" dirty="0">
                <a:solidFill>
                  <a:srgbClr val="002060"/>
                </a:solidFill>
              </a:rPr>
              <a:t> </a:t>
            </a:r>
            <a:r>
              <a:rPr lang="fr-FR" sz="1800" b="1" dirty="0" smtClean="0">
                <a:solidFill>
                  <a:srgbClr val="002060"/>
                </a:solidFill>
              </a:rPr>
              <a:t>Virulence </a:t>
            </a:r>
            <a:r>
              <a:rPr lang="fr-FR" sz="1800" dirty="0" err="1" smtClean="0"/>
              <a:t>Rather</a:t>
            </a:r>
            <a:r>
              <a:rPr lang="fr-FR" sz="1800" dirty="0" smtClean="0"/>
              <a:t> </a:t>
            </a:r>
            <a:r>
              <a:rPr lang="fr-FR" sz="1800" dirty="0" err="1" smtClean="0"/>
              <a:t>Than</a:t>
            </a:r>
            <a:r>
              <a:rPr lang="fr-FR" sz="1800" dirty="0" smtClean="0"/>
              <a:t> </a:t>
            </a:r>
            <a:r>
              <a:rPr lang="fr-FR" sz="1800" dirty="0" err="1" smtClean="0"/>
              <a:t>Viability</a:t>
            </a:r>
            <a:endParaRPr lang="fr-FR" sz="1800" dirty="0"/>
          </a:p>
          <a:p>
            <a:pPr marL="179388" indent="-179388"/>
            <a:r>
              <a:rPr lang="en-US" sz="1800" dirty="0" smtClean="0"/>
              <a:t>Use </a:t>
            </a:r>
            <a:r>
              <a:rPr lang="en-US" sz="1800" dirty="0"/>
              <a:t>of </a:t>
            </a:r>
            <a:r>
              <a:rPr lang="en-US" sz="1800" b="1" dirty="0">
                <a:solidFill>
                  <a:srgbClr val="002060"/>
                </a:solidFill>
              </a:rPr>
              <a:t>Local Antimicrobial Application </a:t>
            </a:r>
            <a:r>
              <a:rPr lang="en-US" sz="1800" dirty="0"/>
              <a:t>to the </a:t>
            </a:r>
            <a:r>
              <a:rPr lang="en-US" sz="1800" dirty="0" smtClean="0"/>
              <a:t>Skin</a:t>
            </a:r>
          </a:p>
          <a:p>
            <a:pPr marL="179388" indent="-179388"/>
            <a:r>
              <a:rPr lang="en-US" sz="1800" dirty="0" smtClean="0"/>
              <a:t>Maximize </a:t>
            </a:r>
            <a:r>
              <a:rPr lang="en-US" sz="1800" dirty="0"/>
              <a:t>the Effect of </a:t>
            </a:r>
            <a:r>
              <a:rPr lang="en-US" sz="1800" dirty="0" smtClean="0"/>
              <a:t>SAP </a:t>
            </a:r>
            <a:r>
              <a:rPr lang="fr-FR" sz="1800" dirty="0" err="1" smtClean="0"/>
              <a:t>Through</a:t>
            </a:r>
            <a:r>
              <a:rPr lang="fr-FR" sz="1800" dirty="0" smtClean="0"/>
              <a:t> </a:t>
            </a:r>
            <a:r>
              <a:rPr lang="fr-FR" sz="1800" b="1" dirty="0">
                <a:solidFill>
                  <a:srgbClr val="002060"/>
                </a:solidFill>
              </a:rPr>
              <a:t>More </a:t>
            </a:r>
            <a:r>
              <a:rPr lang="fr-FR" sz="1800" b="1" dirty="0" err="1">
                <a:solidFill>
                  <a:srgbClr val="002060"/>
                </a:solidFill>
              </a:rPr>
              <a:t>Targeted</a:t>
            </a:r>
            <a:r>
              <a:rPr lang="fr-FR" sz="1800" b="1" dirty="0">
                <a:solidFill>
                  <a:srgbClr val="002060"/>
                </a:solidFill>
              </a:rPr>
              <a:t> </a:t>
            </a:r>
            <a:r>
              <a:rPr lang="fr-FR" sz="1800" b="1" dirty="0" smtClean="0">
                <a:solidFill>
                  <a:srgbClr val="002060"/>
                </a:solidFill>
              </a:rPr>
              <a:t>Use</a:t>
            </a:r>
          </a:p>
          <a:p>
            <a:pPr marL="179388" indent="-179388"/>
            <a:r>
              <a:rPr lang="en-US" sz="1800" dirty="0" smtClean="0"/>
              <a:t>Leverage </a:t>
            </a:r>
            <a:r>
              <a:rPr lang="en-US" sz="1800" b="1" dirty="0" err="1">
                <a:solidFill>
                  <a:srgbClr val="002060"/>
                </a:solidFill>
              </a:rPr>
              <a:t>Nonantibiotic</a:t>
            </a:r>
            <a:r>
              <a:rPr lang="en-US" sz="1800" b="1" dirty="0">
                <a:solidFill>
                  <a:srgbClr val="002060"/>
                </a:solidFill>
              </a:rPr>
              <a:t> SSI Prevention </a:t>
            </a:r>
            <a:r>
              <a:rPr lang="en-US" sz="1800" dirty="0" smtClean="0"/>
              <a:t>Measures</a:t>
            </a:r>
          </a:p>
          <a:p>
            <a:pPr marL="179388" indent="-179388"/>
            <a:r>
              <a:rPr lang="fr-FR" sz="1800" b="1" dirty="0" err="1" smtClean="0">
                <a:solidFill>
                  <a:srgbClr val="002060"/>
                </a:solidFill>
              </a:rPr>
              <a:t>Temperature</a:t>
            </a:r>
            <a:r>
              <a:rPr lang="fr-FR" sz="1800" b="1" dirty="0" smtClean="0">
                <a:solidFill>
                  <a:srgbClr val="002060"/>
                </a:solidFill>
              </a:rPr>
              <a:t> </a:t>
            </a:r>
            <a:r>
              <a:rPr lang="fr-FR" sz="1800" b="1" dirty="0">
                <a:solidFill>
                  <a:srgbClr val="002060"/>
                </a:solidFill>
              </a:rPr>
              <a:t>and Glucose </a:t>
            </a:r>
            <a:r>
              <a:rPr lang="fr-FR" sz="1800" dirty="0" smtClean="0"/>
              <a:t>Management</a:t>
            </a:r>
          </a:p>
          <a:p>
            <a:pPr marL="179388" indent="-179388"/>
            <a:r>
              <a:rPr lang="fr-FR" sz="1800" dirty="0" err="1" smtClean="0"/>
              <a:t>Closed</a:t>
            </a:r>
            <a:r>
              <a:rPr lang="fr-FR" sz="1800" dirty="0" smtClean="0"/>
              <a:t> </a:t>
            </a:r>
            <a:r>
              <a:rPr lang="fr-FR" sz="1800" dirty="0"/>
              <a:t>Incision </a:t>
            </a:r>
            <a:r>
              <a:rPr lang="fr-FR" sz="1800" dirty="0" err="1" smtClean="0"/>
              <a:t>Negative</a:t>
            </a:r>
            <a:r>
              <a:rPr lang="fr-FR" sz="1800" dirty="0" smtClean="0"/>
              <a:t> Pressure </a:t>
            </a:r>
            <a:r>
              <a:rPr lang="fr-FR" sz="1800" dirty="0" err="1" smtClean="0"/>
              <a:t>Wound</a:t>
            </a:r>
            <a:r>
              <a:rPr lang="fr-FR" sz="1800" dirty="0" smtClean="0"/>
              <a:t> </a:t>
            </a:r>
            <a:r>
              <a:rPr lang="fr-FR" sz="1800" dirty="0" err="1" smtClean="0"/>
              <a:t>Therapy</a:t>
            </a:r>
            <a:endParaRPr lang="fr-FR" sz="1800" dirty="0"/>
          </a:p>
          <a:p>
            <a:pPr marL="179388" indent="-179388"/>
            <a:r>
              <a:rPr lang="fr-FR" sz="1800" dirty="0" smtClean="0"/>
              <a:t>Oral </a:t>
            </a:r>
            <a:r>
              <a:rPr lang="fr-FR" sz="1800" dirty="0" err="1" smtClean="0"/>
              <a:t>Hygiene</a:t>
            </a:r>
            <a:endParaRPr lang="fr-FR" sz="1800" dirty="0"/>
          </a:p>
          <a:p>
            <a:pPr marL="179388" indent="-179388"/>
            <a:r>
              <a:rPr lang="fr-FR" sz="1800" b="1" dirty="0" err="1" smtClean="0">
                <a:solidFill>
                  <a:srgbClr val="002060"/>
                </a:solidFill>
              </a:rPr>
              <a:t>Dietary</a:t>
            </a:r>
            <a:r>
              <a:rPr lang="fr-FR" sz="1800" b="1" dirty="0" smtClean="0">
                <a:solidFill>
                  <a:srgbClr val="002060"/>
                </a:solidFill>
              </a:rPr>
              <a:t> </a:t>
            </a:r>
            <a:r>
              <a:rPr lang="fr-FR" sz="1800" b="1" dirty="0" err="1">
                <a:solidFill>
                  <a:srgbClr val="002060"/>
                </a:solidFill>
              </a:rPr>
              <a:t>Prehabilitation</a:t>
            </a:r>
            <a:r>
              <a:rPr lang="fr-FR" sz="1800" b="1" dirty="0">
                <a:solidFill>
                  <a:srgbClr val="002060"/>
                </a:solidFill>
              </a:rPr>
              <a:t> and </a:t>
            </a:r>
            <a:r>
              <a:rPr lang="fr-FR" sz="1800" b="1" dirty="0" err="1" smtClean="0">
                <a:solidFill>
                  <a:srgbClr val="002060"/>
                </a:solidFill>
              </a:rPr>
              <a:t>Probiotics</a:t>
            </a:r>
            <a:endParaRPr lang="fr-FR" sz="1800" b="1" dirty="0">
              <a:solidFill>
                <a:srgbClr val="002060"/>
              </a:solidFill>
            </a:endParaRPr>
          </a:p>
          <a:p>
            <a:pPr marL="179388" indent="-179388"/>
            <a:r>
              <a:rPr lang="fr-FR" sz="1800" dirty="0" err="1" smtClean="0"/>
              <a:t>Enhanced</a:t>
            </a:r>
            <a:r>
              <a:rPr lang="fr-FR" sz="1800" dirty="0" smtClean="0"/>
              <a:t> </a:t>
            </a:r>
            <a:r>
              <a:rPr lang="fr-FR" sz="1800" b="1" dirty="0" err="1">
                <a:solidFill>
                  <a:srgbClr val="002060"/>
                </a:solidFill>
              </a:rPr>
              <a:t>Recovery</a:t>
            </a:r>
            <a:r>
              <a:rPr lang="fr-FR" sz="1800" b="1" dirty="0">
                <a:solidFill>
                  <a:srgbClr val="002060"/>
                </a:solidFill>
              </a:rPr>
              <a:t> </a:t>
            </a:r>
            <a:r>
              <a:rPr lang="fr-FR" sz="1800" b="1" dirty="0" smtClean="0">
                <a:solidFill>
                  <a:srgbClr val="002060"/>
                </a:solidFill>
              </a:rPr>
              <a:t>Programs</a:t>
            </a:r>
          </a:p>
          <a:p>
            <a:pPr marL="179388" indent="-179388"/>
            <a:r>
              <a:rPr lang="en-US" sz="1800" dirty="0" smtClean="0"/>
              <a:t>Consider </a:t>
            </a:r>
            <a:r>
              <a:rPr lang="en-US" sz="1800" b="1" dirty="0" smtClean="0">
                <a:solidFill>
                  <a:srgbClr val="002060"/>
                </a:solidFill>
              </a:rPr>
              <a:t>New Models </a:t>
            </a:r>
            <a:r>
              <a:rPr lang="en-US" sz="1800" b="1" dirty="0">
                <a:solidFill>
                  <a:srgbClr val="002060"/>
                </a:solidFill>
              </a:rPr>
              <a:t>of SSI Pathogenesis</a:t>
            </a:r>
            <a:endParaRPr lang="fr-FR" sz="2100" b="1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5" y="1249126"/>
            <a:ext cx="3718400" cy="3958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48065" y="893808"/>
            <a:ext cx="371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Application of Next-Generation Technologies to Understand the Pathogenesis and Antimicrobial Resistance </a:t>
            </a:r>
            <a:r>
              <a:rPr lang="en-US" sz="1000" b="1" dirty="0" smtClean="0"/>
              <a:t>Patterns of SSIs</a:t>
            </a:r>
            <a:endParaRPr lang="fr-FR" sz="10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0" y="0"/>
            <a:ext cx="1009291" cy="10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5575" y="4875764"/>
            <a:ext cx="3768353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Allie-Lane F.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Regier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AJIC https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://doi.org/10.1016/j.ajic.2024.09.010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87218" y="91587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Clean Hands are Caring Hands: </a:t>
            </a:r>
            <a:r>
              <a:rPr lang="en-US" sz="2000" b="1" dirty="0" smtClean="0">
                <a:solidFill>
                  <a:srgbClr val="002060"/>
                </a:solidFill>
              </a:rPr>
              <a:t>Improving Anesthesia </a:t>
            </a:r>
            <a:r>
              <a:rPr lang="en-US" sz="2000" b="1" dirty="0">
                <a:solidFill>
                  <a:srgbClr val="002060"/>
                </a:solidFill>
              </a:rPr>
              <a:t>Provider Hand Hygiene and </a:t>
            </a:r>
            <a:r>
              <a:rPr lang="en-US" sz="2000" b="1" dirty="0" smtClean="0">
                <a:solidFill>
                  <a:srgbClr val="002060"/>
                </a:solidFill>
              </a:rPr>
              <a:t>Double Glove </a:t>
            </a:r>
            <a:r>
              <a:rPr lang="en-US" sz="2000" b="1" dirty="0">
                <a:solidFill>
                  <a:srgbClr val="002060"/>
                </a:solidFill>
              </a:rPr>
              <a:t>Compliance During Induction of </a:t>
            </a:r>
            <a:r>
              <a:rPr lang="en-US" sz="2000" b="1" dirty="0" smtClean="0">
                <a:solidFill>
                  <a:srgbClr val="002060"/>
                </a:solidFill>
              </a:rPr>
              <a:t>General Anesthesia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5576" y="1131590"/>
            <a:ext cx="491815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</a:t>
            </a:r>
            <a:r>
              <a:rPr lang="en-US" sz="1800" dirty="0" smtClean="0"/>
              <a:t>re/post-implementation quality improvement </a:t>
            </a:r>
            <a:r>
              <a:rPr lang="en-US" sz="1800" dirty="0"/>
              <a:t>design was used with </a:t>
            </a:r>
            <a:r>
              <a:rPr lang="en-US" sz="1800" dirty="0" smtClean="0"/>
              <a:t>Plan-Do-</a:t>
            </a:r>
            <a:r>
              <a:rPr lang="fr-FR" sz="1800" dirty="0" err="1" smtClean="0"/>
              <a:t>Study-Act</a:t>
            </a:r>
            <a:r>
              <a:rPr lang="fr-FR" sz="1800" dirty="0" smtClean="0"/>
              <a:t> </a:t>
            </a:r>
            <a:r>
              <a:rPr lang="fr-FR" sz="1800" dirty="0"/>
              <a:t>cycles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396" y="1385322"/>
            <a:ext cx="3568761" cy="1932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703" y="1074521"/>
            <a:ext cx="3998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 Hand hygiene compliance of anesthesia providers during induction of general anesthesia with endotracheal tube. </a:t>
            </a:r>
            <a:endParaRPr lang="fr-FR" sz="10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48" y="3087262"/>
            <a:ext cx="4123380" cy="1701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725" y="3159062"/>
            <a:ext cx="3818755" cy="19979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5575" y="1800017"/>
            <a:ext cx="4891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1200" dirty="0" smtClean="0"/>
              <a:t>Intravenous </a:t>
            </a:r>
            <a:r>
              <a:rPr lang="en-US" sz="1200" dirty="0"/>
              <a:t>(IV) </a:t>
            </a:r>
            <a:r>
              <a:rPr lang="en-US" sz="1200" b="1" dirty="0">
                <a:solidFill>
                  <a:srgbClr val="002060"/>
                </a:solidFill>
              </a:rPr>
              <a:t>pole-mounted automatic </a:t>
            </a:r>
            <a:r>
              <a:rPr lang="en-US" sz="1200" b="1" dirty="0" smtClean="0">
                <a:solidFill>
                  <a:srgbClr val="002060"/>
                </a:solidFill>
              </a:rPr>
              <a:t>hand sanitizer </a:t>
            </a:r>
            <a:r>
              <a:rPr lang="en-US" sz="1200" dirty="0"/>
              <a:t>dispenser </a:t>
            </a:r>
            <a:endParaRPr lang="en-US" sz="1200" dirty="0" smtClean="0"/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</a:rPr>
              <a:t>Education </a:t>
            </a:r>
            <a:r>
              <a:rPr lang="en-US" sz="1200" dirty="0"/>
              <a:t>on hand hygiene and double-gloving practices </a:t>
            </a:r>
            <a:endParaRPr lang="en-US" sz="1200" dirty="0" smtClean="0"/>
          </a:p>
          <a:p>
            <a:pPr marL="269875" lvl="1" indent="-90488" algn="just">
              <a:buFont typeface="Calibri" panose="020F0502020204030204" pitchFamily="34" charset="0"/>
              <a:buChar char="-"/>
            </a:pPr>
            <a:r>
              <a:rPr lang="en-US" sz="1200" dirty="0" smtClean="0"/>
              <a:t>evidence-based </a:t>
            </a:r>
            <a:r>
              <a:rPr lang="en-US" sz="1200" dirty="0"/>
              <a:t>implementation strategies, </a:t>
            </a:r>
            <a:r>
              <a:rPr lang="en-US" sz="1200" dirty="0" smtClean="0"/>
              <a:t>printed </a:t>
            </a:r>
            <a:r>
              <a:rPr lang="en-US" sz="1200" dirty="0"/>
              <a:t>educational materials, video, in-person and virtual education </a:t>
            </a:r>
            <a:r>
              <a:rPr lang="en-US" sz="1200" dirty="0" smtClean="0"/>
              <a:t>meetings</a:t>
            </a:r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</a:rPr>
              <a:t>Small </a:t>
            </a:r>
            <a:r>
              <a:rPr lang="en-US" sz="1200" b="1" dirty="0">
                <a:solidFill>
                  <a:srgbClr val="002060"/>
                </a:solidFill>
              </a:rPr>
              <a:t>visual reminders </a:t>
            </a:r>
            <a:r>
              <a:rPr lang="en-US" sz="1200" dirty="0"/>
              <a:t>that stated “REMEMBER: Sanitize hands &amp; double glove before induction! ☺” were placed within the anesthesia workstation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919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32795" y="4881640"/>
            <a:ext cx="3375709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M.G. Rippon Journal of Hospital Infection 161 (2025) 92e113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130324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Glove Breach Occurrence During Surgical Procedures: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The </a:t>
            </a:r>
            <a:r>
              <a:rPr lang="en-US" sz="2000" b="1" dirty="0">
                <a:solidFill>
                  <a:srgbClr val="002060"/>
                </a:solidFill>
              </a:rPr>
              <a:t>Benefits of </a:t>
            </a:r>
            <a:r>
              <a:rPr lang="en-US" sz="2000" b="1" dirty="0" smtClean="0">
                <a:solidFill>
                  <a:srgbClr val="002060"/>
                </a:solidFill>
              </a:rPr>
              <a:t>Double/Indicator </a:t>
            </a:r>
            <a:r>
              <a:rPr lang="en-US" sz="2000" b="1" dirty="0">
                <a:solidFill>
                  <a:srgbClr val="002060"/>
                </a:solidFill>
              </a:rPr>
              <a:t>System Gloves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Objective:  scoping </a:t>
            </a:r>
            <a:r>
              <a:rPr lang="en-US" sz="1800" dirty="0" smtClean="0">
                <a:solidFill>
                  <a:srgbClr val="002060"/>
                </a:solidFill>
              </a:rPr>
              <a:t>review to </a:t>
            </a:r>
            <a:r>
              <a:rPr lang="en-US" sz="1800" dirty="0">
                <a:solidFill>
                  <a:srgbClr val="002060"/>
                </a:solidFill>
              </a:rPr>
              <a:t>assess the rate of surgical glove breaches, whether these pose an increased risk of </a:t>
            </a:r>
            <a:r>
              <a:rPr lang="en-US" sz="1800" dirty="0" smtClean="0">
                <a:solidFill>
                  <a:srgbClr val="002060"/>
                </a:solidFill>
              </a:rPr>
              <a:t>infection</a:t>
            </a: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48" y="1709198"/>
            <a:ext cx="2828792" cy="1743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4989" y="1729541"/>
            <a:ext cx="26642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Mean glove breach rate across surgical disciplines</a:t>
            </a:r>
            <a:endParaRPr lang="fr-FR" sz="105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32" y="3363838"/>
            <a:ext cx="2894208" cy="17980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4543" y="3363838"/>
            <a:ext cx="3182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Mean percentage of procedures where a glove perforation occurred.</a:t>
            </a:r>
            <a:endParaRPr lang="fr-FR" sz="10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487" y="1704943"/>
            <a:ext cx="2994689" cy="18558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2060" y="1711925"/>
            <a:ext cx="268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Mean percentage of outer and inner glove breach rates in double gloving studies</a:t>
            </a:r>
            <a:endParaRPr lang="fr-FR" sz="10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0851" y="3535739"/>
            <a:ext cx="3567981" cy="12102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5725" y="3291430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err="1" smtClean="0"/>
              <a:t>Indicator</a:t>
            </a:r>
            <a:r>
              <a:rPr lang="fr-FR" sz="1000" b="1" dirty="0" smtClean="0"/>
              <a:t> </a:t>
            </a:r>
            <a:r>
              <a:rPr lang="fr-FR" sz="1000" b="1" dirty="0"/>
              <a:t>system </a:t>
            </a:r>
            <a:r>
              <a:rPr lang="fr-FR" sz="1000" b="1" dirty="0" err="1"/>
              <a:t>glove</a:t>
            </a:r>
            <a:r>
              <a:rPr lang="fr-FR" sz="1000" b="1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6327" y="1724115"/>
            <a:ext cx="30345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100" dirty="0" smtClean="0"/>
              <a:t>103 </a:t>
            </a:r>
            <a:r>
              <a:rPr lang="en-US" sz="1100" dirty="0"/>
              <a:t>articles </a:t>
            </a:r>
            <a:endParaRPr lang="en-US" sz="1100" dirty="0" smtClean="0"/>
          </a:p>
          <a:p>
            <a:pPr marL="171450" indent="-171450">
              <a:buFontTx/>
              <a:buChar char="-"/>
            </a:pPr>
            <a:r>
              <a:rPr lang="en-US" sz="1100" dirty="0" smtClean="0"/>
              <a:t>Mean incidence </a:t>
            </a:r>
            <a:r>
              <a:rPr lang="en-US" sz="1100" dirty="0"/>
              <a:t>of </a:t>
            </a:r>
            <a:r>
              <a:rPr lang="en-US" sz="1100" dirty="0" smtClean="0"/>
              <a:t>glove breaches: </a:t>
            </a:r>
            <a:r>
              <a:rPr lang="en-US" sz="1100" b="1" dirty="0" smtClean="0"/>
              <a:t>10.3%</a:t>
            </a:r>
            <a:r>
              <a:rPr lang="en-US" sz="1100" dirty="0" smtClean="0"/>
              <a:t>; 22.2% in </a:t>
            </a:r>
            <a:r>
              <a:rPr lang="en-US" sz="1100" dirty="0" err="1" smtClean="0"/>
              <a:t>orthopaedic</a:t>
            </a:r>
            <a:r>
              <a:rPr lang="en-US" sz="110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sz="1100" b="1" dirty="0" smtClean="0"/>
              <a:t>&gt;50% </a:t>
            </a:r>
            <a:r>
              <a:rPr lang="en-US" sz="1100" b="1" dirty="0" err="1" smtClean="0"/>
              <a:t>orthopaedic</a:t>
            </a:r>
            <a:r>
              <a:rPr lang="en-US" sz="1100" b="1" dirty="0" smtClean="0"/>
              <a:t> proc</a:t>
            </a:r>
            <a:r>
              <a:rPr lang="en-US" sz="1100" dirty="0" smtClean="0"/>
              <a:t>. </a:t>
            </a:r>
            <a:r>
              <a:rPr lang="en-US" sz="1100" dirty="0"/>
              <a:t>(</a:t>
            </a:r>
            <a:r>
              <a:rPr lang="en-US" sz="1100" dirty="0" smtClean="0"/>
              <a:t>53%) </a:t>
            </a:r>
            <a:r>
              <a:rPr lang="en-US" sz="1100" dirty="0"/>
              <a:t>reported perforation </a:t>
            </a:r>
          </a:p>
          <a:p>
            <a:pPr marL="171450" indent="-171450">
              <a:buFontTx/>
              <a:buChar char="-"/>
            </a:pPr>
            <a:r>
              <a:rPr lang="en-US" sz="1100" dirty="0" smtClean="0"/>
              <a:t>&gt;70</a:t>
            </a:r>
            <a:r>
              <a:rPr lang="en-US" sz="1100" dirty="0"/>
              <a:t>% of glove breaches go undetected </a:t>
            </a:r>
            <a:endParaRPr lang="en-US" sz="1100" dirty="0" smtClean="0"/>
          </a:p>
          <a:p>
            <a:pPr marL="171450" indent="-171450">
              <a:buFontTx/>
              <a:buChar char="-"/>
            </a:pPr>
            <a:r>
              <a:rPr lang="en-US" sz="1100" dirty="0"/>
              <a:t>Studies showing a 2-fold increased risk of SSI </a:t>
            </a:r>
            <a:r>
              <a:rPr lang="en-US" sz="1100" dirty="0" smtClean="0"/>
              <a:t>when breach </a:t>
            </a:r>
            <a:r>
              <a:rPr lang="en-US" sz="1100" dirty="0"/>
              <a:t>in surgical gloves </a:t>
            </a:r>
            <a:endParaRPr lang="en-US" sz="11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161487" y="3785516"/>
            <a:ext cx="23580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Double gloving with an indicator system ↘ the risks, as the detection of a glove breach will ↗ from 34% to 83% using a </a:t>
            </a:r>
            <a:r>
              <a:rPr lang="en-US" sz="1100" dirty="0" err="1"/>
              <a:t>coloured</a:t>
            </a:r>
            <a:r>
              <a:rPr lang="en-US" sz="1100" dirty="0"/>
              <a:t> breach-indicator system.</a:t>
            </a:r>
          </a:p>
        </p:txBody>
      </p:sp>
    </p:spTree>
    <p:extLst>
      <p:ext uri="{BB962C8B-B14F-4D97-AF65-F5344CB8AC3E}">
        <p14:creationId xmlns:p14="http://schemas.microsoft.com/office/powerpoint/2010/main" val="1580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58909" y="4735439"/>
            <a:ext cx="337570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Jee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Young Lee Infection Control &amp; Hospital Epidemiology (2024), 45,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991–993 doi:10.1017/ice.2024.49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130324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Bacterial contamination of surgical gloves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during </a:t>
            </a:r>
            <a:r>
              <a:rPr lang="en-US" sz="2000" b="1" dirty="0">
                <a:solidFill>
                  <a:srgbClr val="002060"/>
                </a:solidFill>
              </a:rPr>
              <a:t>clean </a:t>
            </a:r>
            <a:r>
              <a:rPr lang="en-US" sz="2000" b="1" dirty="0" smtClean="0">
                <a:solidFill>
                  <a:srgbClr val="002060"/>
                </a:solidFill>
              </a:rPr>
              <a:t>orthopedic surgery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0375" y="1109121"/>
            <a:ext cx="8229600" cy="3394472"/>
          </a:xfrm>
        </p:spPr>
        <p:txBody>
          <a:bodyPr>
            <a:normAutofit/>
          </a:bodyPr>
          <a:lstStyle/>
          <a:p>
            <a:pPr marL="179388" indent="-179388"/>
            <a:r>
              <a:rPr lang="en-US" sz="1800" dirty="0"/>
              <a:t>Objective:  examined surgical gloves for </a:t>
            </a:r>
            <a:r>
              <a:rPr lang="en-US" sz="1800" dirty="0" smtClean="0"/>
              <a:t>bacterial contamination </a:t>
            </a:r>
            <a:r>
              <a:rPr lang="en-US" sz="1800" dirty="0"/>
              <a:t>3 times during each of 35 surgeries performed by </a:t>
            </a:r>
            <a:r>
              <a:rPr lang="en-US" sz="1800" dirty="0" smtClean="0"/>
              <a:t>a single </a:t>
            </a:r>
            <a:r>
              <a:rPr lang="en-US" sz="1800" dirty="0"/>
              <a:t>surgeon for closed fractures or noninfectious </a:t>
            </a:r>
            <a:r>
              <a:rPr lang="en-US" sz="1800" dirty="0" err="1" smtClean="0"/>
              <a:t>arthropathies</a:t>
            </a:r>
            <a:r>
              <a:rPr lang="en-US" sz="1800" dirty="0" smtClean="0"/>
              <a:t> in </a:t>
            </a:r>
            <a:r>
              <a:rPr lang="en-US" sz="1800" dirty="0"/>
              <a:t>orthopedics</a:t>
            </a:r>
            <a:endParaRPr lang="fr-FR" sz="1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045585"/>
            <a:ext cx="5398850" cy="141075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510" y="2001182"/>
            <a:ext cx="3496970" cy="14770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3049" y="3549486"/>
            <a:ext cx="5323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Contamination </a:t>
            </a:r>
            <a:r>
              <a:rPr lang="en-US" sz="1400" dirty="0" smtClean="0"/>
              <a:t>identified </a:t>
            </a:r>
            <a:r>
              <a:rPr lang="en-US" sz="1400" dirty="0"/>
              <a:t>on the gloves at the end of the </a:t>
            </a:r>
            <a:r>
              <a:rPr lang="en-US" sz="1400" dirty="0" smtClean="0"/>
              <a:t>surgery: </a:t>
            </a:r>
          </a:p>
          <a:p>
            <a:pPr marL="358775" indent="-179388">
              <a:buFont typeface="Calibri" panose="020F0502020204030204" pitchFamily="34" charset="0"/>
              <a:buChar char="-"/>
            </a:pPr>
            <a:r>
              <a:rPr lang="en-US" sz="1400" dirty="0"/>
              <a:t>4 (11.4%) Surgeon</a:t>
            </a:r>
            <a:endParaRPr lang="en-US" sz="1400" dirty="0" smtClean="0"/>
          </a:p>
          <a:p>
            <a:pPr marL="358775" indent="-179388">
              <a:buFont typeface="Calibri" panose="020F0502020204030204" pitchFamily="34" charset="0"/>
              <a:buChar char="-"/>
            </a:pPr>
            <a:r>
              <a:rPr lang="en-US" sz="1400" dirty="0"/>
              <a:t>5 (14.3%) First assistant </a:t>
            </a:r>
            <a:endParaRPr lang="en-US" sz="1400" dirty="0" smtClean="0"/>
          </a:p>
          <a:p>
            <a:r>
              <a:rPr lang="en-US" sz="1400" dirty="0" smtClean="0"/>
              <a:t>Bacteria </a:t>
            </a:r>
            <a:r>
              <a:rPr lang="en-US" sz="1400" dirty="0"/>
              <a:t>detected 4.7</a:t>
            </a:r>
            <a:r>
              <a:rPr lang="en-US" sz="1400" dirty="0" smtClean="0"/>
              <a:t>%, 15/315 samples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5555624" y="3585092"/>
            <a:ext cx="3424785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Surgeons </a:t>
            </a:r>
            <a:r>
              <a:rPr lang="en-US" sz="1400" dirty="0">
                <a:solidFill>
                  <a:schemeClr val="bg1"/>
                </a:solidFill>
              </a:rPr>
              <a:t>and assistants should change gloves periodically, and scrub </a:t>
            </a:r>
            <a:r>
              <a:rPr lang="en-US" sz="1400" dirty="0" smtClean="0">
                <a:solidFill>
                  <a:schemeClr val="bg1"/>
                </a:solidFill>
              </a:rPr>
              <a:t>nurses should </a:t>
            </a:r>
            <a:r>
              <a:rPr lang="en-US" sz="1400" dirty="0">
                <a:solidFill>
                  <a:schemeClr val="bg1"/>
                </a:solidFill>
              </a:rPr>
              <a:t>be careful when opening packages and handing over implants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87" y="85577"/>
            <a:ext cx="669376" cy="8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851670"/>
            <a:ext cx="3053887" cy="16650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4798234"/>
            <a:ext cx="413995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Antoine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Duclos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| BMJ 2024;387:e080480 |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doi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: 10.1136/bmj-2024-080480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48579" y="76470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43754" y="-13692"/>
            <a:ext cx="5925333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Safety of inpatient care in surgical settings: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cohort </a:t>
            </a:r>
            <a:r>
              <a:rPr lang="en-US" sz="2000" b="1" dirty="0">
                <a:solidFill>
                  <a:srgbClr val="002060"/>
                </a:solidFill>
              </a:rPr>
              <a:t>study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5883" y="840658"/>
            <a:ext cx="8229600" cy="339447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Objective: </a:t>
            </a:r>
            <a:r>
              <a:rPr lang="en-US" sz="1800" dirty="0"/>
              <a:t>To estimate the frequency, severity, </a:t>
            </a:r>
            <a:r>
              <a:rPr lang="en-US" sz="1800" dirty="0" smtClean="0"/>
              <a:t>preventability of </a:t>
            </a:r>
            <a:r>
              <a:rPr lang="en-US" sz="1800" dirty="0"/>
              <a:t>adverse events associated with </a:t>
            </a:r>
            <a:r>
              <a:rPr lang="en-US" sz="1800" dirty="0" smtClean="0"/>
              <a:t>perioperative care</a:t>
            </a:r>
          </a:p>
          <a:p>
            <a:pPr lvl="1"/>
            <a:r>
              <a:rPr lang="en-US" sz="1600" dirty="0" smtClean="0"/>
              <a:t>Multicenter </a:t>
            </a:r>
            <a:r>
              <a:rPr lang="en-US" sz="1600" dirty="0"/>
              <a:t>retrospective cohort </a:t>
            </a:r>
            <a:r>
              <a:rPr lang="en-US" sz="1600" dirty="0" smtClean="0"/>
              <a:t>study, 11 </a:t>
            </a:r>
            <a:r>
              <a:rPr lang="en-US" sz="1600" dirty="0"/>
              <a:t>US </a:t>
            </a:r>
            <a:r>
              <a:rPr lang="en-US" sz="1600" dirty="0" smtClean="0"/>
              <a:t>hospitals, 1009 </a:t>
            </a:r>
            <a:r>
              <a:rPr lang="en-US" sz="1600" dirty="0"/>
              <a:t>patients </a:t>
            </a:r>
            <a:r>
              <a:rPr lang="en-US" sz="1600" dirty="0" smtClean="0"/>
              <a:t>randomly </a:t>
            </a:r>
            <a:r>
              <a:rPr lang="en-US" sz="1600" dirty="0"/>
              <a:t>selected among 64 121 surgical </a:t>
            </a:r>
            <a:r>
              <a:rPr lang="en-US" sz="1600" dirty="0" smtClean="0"/>
              <a:t>admissions during 2018, 9 nurses, 8 physicians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076" y="3507854"/>
            <a:ext cx="4054404" cy="16309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9980" y="2090295"/>
            <a:ext cx="46560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+mj-lt"/>
              </a:rPr>
              <a:t>Adverse </a:t>
            </a:r>
            <a:r>
              <a:rPr lang="fr-FR" sz="1400" dirty="0" err="1" smtClean="0">
                <a:latin typeface="+mj-lt"/>
              </a:rPr>
              <a:t>events</a:t>
            </a:r>
            <a:r>
              <a:rPr lang="fr-FR" sz="1400" dirty="0" smtClean="0">
                <a:latin typeface="+mj-lt"/>
              </a:rPr>
              <a:t>: </a:t>
            </a:r>
            <a:r>
              <a:rPr lang="en-US" sz="1400" dirty="0" smtClean="0"/>
              <a:t>n=592 </a:t>
            </a:r>
            <a:r>
              <a:rPr lang="en-US" sz="1400" dirty="0" smtClean="0">
                <a:latin typeface="+mj-lt"/>
              </a:rPr>
              <a:t>38% (33-43), </a:t>
            </a:r>
            <a:r>
              <a:rPr lang="fr-FR" sz="1400" dirty="0" err="1"/>
              <a:t>older</a:t>
            </a:r>
            <a:r>
              <a:rPr lang="fr-FR" sz="1400" dirty="0"/>
              <a:t> </a:t>
            </a:r>
            <a:r>
              <a:rPr lang="fr-FR" sz="1400" dirty="0" smtClean="0"/>
              <a:t>patients in CVTS </a:t>
            </a:r>
            <a:endParaRPr lang="en-US" sz="1400" dirty="0" smtClean="0">
              <a:latin typeface="+mj-lt"/>
            </a:endParaRP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59% </a:t>
            </a:r>
            <a:r>
              <a:rPr lang="en-US" sz="1400" dirty="0">
                <a:latin typeface="+mj-lt"/>
              </a:rPr>
              <a:t>potentially preventable 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21% </a:t>
            </a:r>
            <a:r>
              <a:rPr lang="en-US" sz="1400" dirty="0">
                <a:latin typeface="+mj-lt"/>
              </a:rPr>
              <a:t>probably preventable</a:t>
            </a:r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Major </a:t>
            </a:r>
            <a:r>
              <a:rPr lang="en-US" sz="1400" dirty="0">
                <a:latin typeface="+mj-lt"/>
              </a:rPr>
              <a:t>adverse </a:t>
            </a:r>
            <a:r>
              <a:rPr lang="en-US" sz="1400" dirty="0" smtClean="0">
                <a:latin typeface="+mj-lt"/>
              </a:rPr>
              <a:t>events: 16% (13-19)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49% </a:t>
            </a:r>
            <a:r>
              <a:rPr lang="en-US" sz="1400" dirty="0" smtClean="0">
                <a:latin typeface="+mj-lt"/>
              </a:rPr>
              <a:t>related </a:t>
            </a:r>
            <a:r>
              <a:rPr lang="en-US" sz="1400" dirty="0">
                <a:latin typeface="+mj-lt"/>
              </a:rPr>
              <a:t>to </a:t>
            </a:r>
            <a:r>
              <a:rPr lang="en-US" sz="1400" dirty="0" smtClean="0">
                <a:latin typeface="+mj-lt"/>
              </a:rPr>
              <a:t>surgical procedures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27% </a:t>
            </a:r>
            <a:r>
              <a:rPr lang="en-US" sz="1400" dirty="0" smtClean="0">
                <a:latin typeface="+mj-lt"/>
              </a:rPr>
              <a:t>adverse drug </a:t>
            </a:r>
            <a:r>
              <a:rPr lang="en-US" sz="1400" dirty="0">
                <a:latin typeface="+mj-lt"/>
              </a:rPr>
              <a:t>events 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FF0000"/>
                </a:solidFill>
                <a:latin typeface="+mj-lt"/>
              </a:rPr>
              <a:t>12%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healthcare associated </a:t>
            </a:r>
            <a:r>
              <a:rPr lang="fr-FR" sz="1400" b="1" dirty="0" smtClean="0">
                <a:solidFill>
                  <a:srgbClr val="FF0000"/>
                </a:solidFill>
                <a:latin typeface="+mj-lt"/>
              </a:rPr>
              <a:t>infections</a:t>
            </a:r>
            <a:endParaRPr lang="fr-F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86" y="3828985"/>
            <a:ext cx="4729146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Adverse events </a:t>
            </a:r>
            <a:r>
              <a:rPr lang="en-US" sz="1600" dirty="0" smtClean="0">
                <a:solidFill>
                  <a:schemeClr val="bg1"/>
                </a:solidFill>
              </a:rPr>
              <a:t>identified </a:t>
            </a:r>
            <a:r>
              <a:rPr lang="en-US" sz="1600" dirty="0">
                <a:solidFill>
                  <a:schemeClr val="bg1"/>
                </a:solidFill>
              </a:rPr>
              <a:t>in </a:t>
            </a:r>
            <a:r>
              <a:rPr lang="en-US" sz="1600" dirty="0" smtClean="0">
                <a:solidFill>
                  <a:schemeClr val="bg1"/>
                </a:solidFill>
              </a:rPr>
              <a:t>&gt;1/3 patients </a:t>
            </a:r>
            <a:r>
              <a:rPr lang="en-US" sz="1600" dirty="0">
                <a:solidFill>
                  <a:schemeClr val="bg1"/>
                </a:solidFill>
              </a:rPr>
              <a:t>admitted to hospital for </a:t>
            </a:r>
            <a:r>
              <a:rPr lang="en-US" sz="1600" dirty="0" smtClean="0">
                <a:solidFill>
                  <a:schemeClr val="bg1"/>
                </a:solidFill>
              </a:rPr>
              <a:t>surgery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Nearly 50% as </a:t>
            </a:r>
            <a:r>
              <a:rPr lang="en-US" sz="1600" dirty="0">
                <a:solidFill>
                  <a:schemeClr val="bg1"/>
                </a:solidFill>
              </a:rPr>
              <a:t>major and </a:t>
            </a:r>
            <a:r>
              <a:rPr lang="en-US" sz="1600" dirty="0" smtClean="0">
                <a:solidFill>
                  <a:schemeClr val="bg1"/>
                </a:solidFill>
              </a:rPr>
              <a:t>most potentially preventable 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6" y="25204"/>
            <a:ext cx="975742" cy="6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40569" y="4757514"/>
            <a:ext cx="457894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Camilla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Wistrand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et al. Antimicrobial Resistance &amp; Infection Control (2025)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14:68 https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://doi.org/10.1186/s13756-025-01589-4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03646" y="113990"/>
            <a:ext cx="6120680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 effect of five versus two </a:t>
            </a:r>
            <a:r>
              <a:rPr lang="en-US" sz="2000" b="1" dirty="0" smtClean="0">
                <a:solidFill>
                  <a:srgbClr val="002060"/>
                </a:solidFill>
              </a:rPr>
              <a:t>personnel on </a:t>
            </a:r>
            <a:r>
              <a:rPr lang="en-US" sz="2000" b="1" dirty="0">
                <a:solidFill>
                  <a:srgbClr val="002060"/>
                </a:solidFill>
              </a:rPr>
              <a:t>bacterial air contamination </a:t>
            </a:r>
            <a:r>
              <a:rPr lang="en-US" sz="2000" b="1" dirty="0" smtClean="0">
                <a:solidFill>
                  <a:srgbClr val="002060"/>
                </a:solidFill>
              </a:rPr>
              <a:t>during preparation </a:t>
            </a:r>
            <a:r>
              <a:rPr lang="en-US" sz="2000" b="1" dirty="0">
                <a:solidFill>
                  <a:srgbClr val="002060"/>
                </a:solidFill>
              </a:rPr>
              <a:t>of sterile surgical goods in </a:t>
            </a:r>
            <a:r>
              <a:rPr lang="en-US" sz="2000" b="1" dirty="0" smtClean="0">
                <a:solidFill>
                  <a:srgbClr val="002060"/>
                </a:solidFill>
              </a:rPr>
              <a:t>the operating room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RCT </a:t>
            </a:r>
            <a:r>
              <a:rPr lang="en-US" sz="1800" dirty="0"/>
              <a:t>used an intervention group in which two individuals prepared the surgical goods and a control group in which five individuals prepared the goods 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569" y="1854149"/>
            <a:ext cx="3860896" cy="2180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575" y="1813720"/>
            <a:ext cx="4373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70 </a:t>
            </a:r>
            <a:r>
              <a:rPr lang="fr-FR" sz="1400" b="1" dirty="0" err="1" smtClean="0">
                <a:solidFill>
                  <a:srgbClr val="002060"/>
                </a:solidFill>
              </a:rPr>
              <a:t>surgeries</a:t>
            </a:r>
            <a:r>
              <a:rPr lang="fr-FR" sz="1400" dirty="0" smtClean="0"/>
              <a:t>, </a:t>
            </a:r>
            <a:r>
              <a:rPr lang="en-US" sz="1400" dirty="0"/>
              <a:t>open-heart surgeries, </a:t>
            </a:r>
            <a:r>
              <a:rPr lang="en-US" sz="1400" dirty="0" smtClean="0"/>
              <a:t>mainly CABG (</a:t>
            </a:r>
            <a:r>
              <a:rPr lang="en-US" sz="1400" i="1" dirty="0" smtClean="0"/>
              <a:t>n </a:t>
            </a:r>
            <a:r>
              <a:rPr lang="en-US" sz="1400" dirty="0"/>
              <a:t>= 31) </a:t>
            </a:r>
            <a:r>
              <a:rPr lang="en-US" sz="1400" dirty="0" smtClean="0"/>
              <a:t>&amp; aortic </a:t>
            </a:r>
            <a:r>
              <a:rPr lang="en-US" sz="1400" dirty="0"/>
              <a:t>valve replacement (</a:t>
            </a:r>
            <a:r>
              <a:rPr lang="en-US" sz="1400" i="1" dirty="0"/>
              <a:t>n </a:t>
            </a:r>
            <a:r>
              <a:rPr lang="en-US" sz="1400" dirty="0"/>
              <a:t>= 11</a:t>
            </a:r>
            <a:r>
              <a:rPr lang="en-US" sz="1400" dirty="0" smtClean="0"/>
              <a:t>)</a:t>
            </a:r>
            <a:endParaRPr lang="fr-FR" sz="1400" dirty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/>
              <a:t>Mean </a:t>
            </a:r>
            <a:r>
              <a:rPr lang="en-US" sz="1400" dirty="0"/>
              <a:t>time </a:t>
            </a:r>
            <a:r>
              <a:rPr lang="en-US" sz="1400" dirty="0" smtClean="0"/>
              <a:t>to </a:t>
            </a:r>
            <a:r>
              <a:rPr lang="en-US" sz="1400" dirty="0"/>
              <a:t>prepare the sterile surgical </a:t>
            </a:r>
            <a:r>
              <a:rPr lang="en-US" sz="1400" dirty="0" smtClean="0"/>
              <a:t>goods: 32 </a:t>
            </a:r>
            <a:r>
              <a:rPr lang="en-US" sz="1400" dirty="0"/>
              <a:t>min (SD: 9.3</a:t>
            </a:r>
            <a:r>
              <a:rPr lang="en-US" sz="1400" dirty="0" smtClean="0"/>
              <a:t>)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5098901" y="1791934"/>
            <a:ext cx="127631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5 </a:t>
            </a:r>
            <a:r>
              <a:rPr lang="fr-FR" sz="1400" b="1" dirty="0" smtClean="0">
                <a:solidFill>
                  <a:srgbClr val="002060"/>
                </a:solidFill>
              </a:rPr>
              <a:t>pers</a:t>
            </a:r>
          </a:p>
          <a:p>
            <a:pPr algn="ctr"/>
            <a:r>
              <a:rPr lang="fr-FR" sz="1400" b="1" dirty="0">
                <a:solidFill>
                  <a:srgbClr val="002060"/>
                </a:solidFill>
              </a:rPr>
              <a:t>101/210 (48</a:t>
            </a:r>
            <a:r>
              <a:rPr lang="fr-FR" sz="1400" b="1" dirty="0" smtClean="0">
                <a:solidFill>
                  <a:srgbClr val="002060"/>
                </a:solidFill>
              </a:rPr>
              <a:t>%)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0199" y="1788603"/>
            <a:ext cx="118494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</a:rPr>
              <a:t>2 pers</a:t>
            </a:r>
            <a:endParaRPr lang="fr-FR" sz="1400" b="1" dirty="0">
              <a:solidFill>
                <a:srgbClr val="002060"/>
              </a:solidFill>
            </a:endParaRPr>
          </a:p>
          <a:p>
            <a:pPr algn="ctr"/>
            <a:r>
              <a:rPr lang="fr-FR" sz="1400" b="1" dirty="0">
                <a:solidFill>
                  <a:srgbClr val="002060"/>
                </a:solidFill>
              </a:rPr>
              <a:t>73/204 (36</a:t>
            </a:r>
            <a:r>
              <a:rPr lang="fr-FR" sz="1400" b="1" dirty="0" smtClean="0">
                <a:solidFill>
                  <a:srgbClr val="002060"/>
                </a:solidFill>
              </a:rPr>
              <a:t>%)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109" y="2877305"/>
            <a:ext cx="42770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207 blood </a:t>
            </a:r>
            <a:r>
              <a:rPr lang="en-US" sz="1400" dirty="0" smtClean="0"/>
              <a:t>agar, 207 </a:t>
            </a:r>
            <a:r>
              <a:rPr lang="en-US" sz="1400" dirty="0"/>
              <a:t>FAA plates </a:t>
            </a:r>
            <a:r>
              <a:rPr lang="en-US" sz="1400" dirty="0" smtClean="0"/>
              <a:t>for bacterial </a:t>
            </a:r>
            <a:r>
              <a:rPr lang="en-US" sz="1400" dirty="0"/>
              <a:t>air </a:t>
            </a:r>
            <a:r>
              <a:rPr lang="en-US" sz="1400" dirty="0" err="1" smtClean="0"/>
              <a:t>conta</a:t>
            </a:r>
            <a:r>
              <a:rPr lang="en-US" sz="1400" dirty="0" smtClean="0"/>
              <a:t>: </a:t>
            </a:r>
            <a:endParaRPr lang="en-US" sz="1400" dirty="0"/>
          </a:p>
          <a:p>
            <a:pPr marL="92075" indent="-92075">
              <a:buFont typeface="Calibri" panose="020F0502020204030204" pitchFamily="34" charset="0"/>
              <a:buChar char="-"/>
            </a:pPr>
            <a:r>
              <a:rPr lang="fr-FR" sz="1200" dirty="0" smtClean="0"/>
              <a:t>30% </a:t>
            </a:r>
            <a:r>
              <a:rPr lang="fr-FR" sz="1200" i="1" dirty="0" err="1" smtClean="0"/>
              <a:t>Cutibacterium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acnes</a:t>
            </a:r>
            <a:r>
              <a:rPr lang="fr-FR" sz="1200" i="1" dirty="0" smtClean="0"/>
              <a:t> </a:t>
            </a:r>
          </a:p>
          <a:p>
            <a:pPr marL="92075" indent="-92075">
              <a:buFont typeface="Calibri" panose="020F0502020204030204" pitchFamily="34" charset="0"/>
              <a:buChar char="-"/>
            </a:pPr>
            <a:r>
              <a:rPr lang="fr-FR" sz="1200" dirty="0" smtClean="0"/>
              <a:t>13% </a:t>
            </a:r>
            <a:r>
              <a:rPr lang="fr-FR" sz="1200" i="1" dirty="0" smtClean="0"/>
              <a:t>S</a:t>
            </a:r>
            <a:r>
              <a:rPr lang="fr-FR" sz="1200" i="1" dirty="0"/>
              <a:t>. </a:t>
            </a:r>
            <a:r>
              <a:rPr lang="fr-FR" sz="1200" i="1" dirty="0" err="1" smtClean="0"/>
              <a:t>epidermidis</a:t>
            </a:r>
            <a:r>
              <a:rPr lang="fr-FR" sz="1200" i="1" dirty="0" smtClean="0"/>
              <a:t>, </a:t>
            </a:r>
            <a:r>
              <a:rPr lang="fr-FR" sz="1200" dirty="0" smtClean="0"/>
              <a:t>13</a:t>
            </a:r>
            <a:r>
              <a:rPr lang="fr-FR" sz="1200" dirty="0"/>
              <a:t>% </a:t>
            </a:r>
            <a:r>
              <a:rPr lang="fr-FR" sz="1200" i="1" dirty="0" err="1"/>
              <a:t>Micrococcus</a:t>
            </a:r>
            <a:r>
              <a:rPr lang="fr-FR" sz="1200" i="1" dirty="0"/>
              <a:t> </a:t>
            </a:r>
            <a:r>
              <a:rPr lang="fr-FR" sz="1200" i="1" dirty="0" err="1"/>
              <a:t>luteus</a:t>
            </a:r>
            <a:r>
              <a:rPr lang="fr-FR" sz="1200" i="1" dirty="0"/>
              <a:t> </a:t>
            </a:r>
            <a:endParaRPr lang="fr-FR" sz="1200" i="1" dirty="0" smtClean="0"/>
          </a:p>
          <a:p>
            <a:pPr marL="92075" indent="-92075">
              <a:buFont typeface="Calibri" panose="020F0502020204030204" pitchFamily="34" charset="0"/>
              <a:buChar char="-"/>
            </a:pPr>
            <a:r>
              <a:rPr lang="fr-FR" sz="1200" dirty="0" smtClean="0"/>
              <a:t>7% </a:t>
            </a:r>
            <a:r>
              <a:rPr lang="fr-FR" sz="1200" i="1" dirty="0" smtClean="0"/>
              <a:t>S. </a:t>
            </a:r>
            <a:r>
              <a:rPr lang="fr-FR" sz="1200" i="1" dirty="0" err="1" smtClean="0"/>
              <a:t>hominis</a:t>
            </a:r>
            <a:r>
              <a:rPr lang="fr-FR" sz="1200" i="1" dirty="0" smtClean="0"/>
              <a:t>, </a:t>
            </a:r>
            <a:r>
              <a:rPr lang="fr-FR" sz="1200" dirty="0" smtClean="0"/>
              <a:t>7% </a:t>
            </a:r>
            <a:r>
              <a:rPr lang="fr-FR" sz="1200" i="1" dirty="0" smtClean="0"/>
              <a:t>S. </a:t>
            </a:r>
            <a:r>
              <a:rPr lang="fr-FR" sz="1200" i="1" dirty="0" err="1" smtClean="0"/>
              <a:t>capitis</a:t>
            </a:r>
            <a:endParaRPr lang="fr-FR" sz="1200" i="1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30719"/>
              </p:ext>
            </p:extLst>
          </p:nvPr>
        </p:nvGraphicFramePr>
        <p:xfrm>
          <a:off x="307975" y="3848557"/>
          <a:ext cx="391182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942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 SSI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SSI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Air </a:t>
                      </a:r>
                      <a:r>
                        <a:rPr lang="fr-FR" sz="1000" dirty="0" err="1" smtClean="0"/>
                        <a:t>prep</a:t>
                      </a: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 </a:t>
                      </a:r>
                      <a:r>
                        <a:rPr lang="en-US" sz="1000" dirty="0" err="1" smtClean="0"/>
                        <a:t>pers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S. aureus, S. </a:t>
                      </a:r>
                      <a:r>
                        <a:rPr lang="en-US" sz="1000" i="1" dirty="0" err="1" smtClean="0"/>
                        <a:t>lugdunensis</a:t>
                      </a:r>
                      <a:endParaRPr lang="fr-FR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C. acnes 4 CFU, M. </a:t>
                      </a:r>
                      <a:r>
                        <a:rPr lang="en-US" sz="1000" i="1" dirty="0" err="1" smtClean="0"/>
                        <a:t>luteus</a:t>
                      </a:r>
                      <a:r>
                        <a:rPr lang="en-US" sz="1000" i="1" dirty="0" smtClean="0"/>
                        <a:t> 2 CFU, S. </a:t>
                      </a:r>
                      <a:r>
                        <a:rPr lang="en-US" sz="1000" i="1" dirty="0" err="1" smtClean="0"/>
                        <a:t>warneri</a:t>
                      </a:r>
                      <a:r>
                        <a:rPr lang="en-US" sz="1000" i="1" dirty="0" smtClean="0"/>
                        <a:t> 1 CFU</a:t>
                      </a:r>
                      <a:endParaRPr lang="fr-FR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93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 </a:t>
                      </a:r>
                      <a:r>
                        <a:rPr lang="en-US" sz="1000" dirty="0" err="1" smtClean="0"/>
                        <a:t>pers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C. acnes, Corynebacterium </a:t>
                      </a:r>
                      <a:r>
                        <a:rPr lang="en-US" sz="1000" i="1" dirty="0" err="1" smtClean="0"/>
                        <a:t>kroppenstedtii</a:t>
                      </a:r>
                      <a:r>
                        <a:rPr lang="en-US" sz="1000" i="1" dirty="0" smtClean="0"/>
                        <a:t>, S. epi</a:t>
                      </a:r>
                      <a:endParaRPr lang="fr-FR" sz="1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 smtClean="0"/>
                        <a:t>C. acnes 1 CFU, S. epi 2 CFU</a:t>
                      </a:r>
                      <a:endParaRPr lang="fr-FR" sz="10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566530" y="4118568"/>
            <a:ext cx="4225006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Importance </a:t>
            </a:r>
            <a:r>
              <a:rPr lang="en-US" sz="1400" dirty="0">
                <a:solidFill>
                  <a:schemeClr val="bg1"/>
                </a:solidFill>
              </a:rPr>
              <a:t>of limiting the number of personnel in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the OR to </a:t>
            </a:r>
            <a:r>
              <a:rPr lang="en-US" sz="1400" dirty="0" err="1">
                <a:solidFill>
                  <a:schemeClr val="bg1"/>
                </a:solidFill>
              </a:rPr>
              <a:t>minimise</a:t>
            </a:r>
            <a:r>
              <a:rPr lang="en-US" sz="1400" dirty="0">
                <a:solidFill>
                  <a:schemeClr val="bg1"/>
                </a:solidFill>
              </a:rPr>
              <a:t> general bacterial contamination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7624" y="130324"/>
            <a:ext cx="5753471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Effect of the number of door openings in the </a:t>
            </a:r>
            <a:r>
              <a:rPr lang="en-US" sz="2000" b="1" dirty="0" smtClean="0">
                <a:solidFill>
                  <a:srgbClr val="002060"/>
                </a:solidFill>
              </a:rPr>
              <a:t>operating room </a:t>
            </a:r>
            <a:r>
              <a:rPr lang="en-US" sz="2000" b="1" dirty="0">
                <a:solidFill>
                  <a:srgbClr val="002060"/>
                </a:solidFill>
              </a:rPr>
              <a:t>on </a:t>
            </a:r>
            <a:r>
              <a:rPr lang="en-US" sz="2000" b="1" dirty="0" smtClean="0">
                <a:solidFill>
                  <a:srgbClr val="002060"/>
                </a:solidFill>
              </a:rPr>
              <a:t>SSI: </a:t>
            </a:r>
            <a:r>
              <a:rPr lang="en-US" sz="2000" b="1" dirty="0">
                <a:solidFill>
                  <a:srgbClr val="002060"/>
                </a:solidFill>
              </a:rPr>
              <a:t>individual-patient data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meta-analysis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/>
          </a:bodyPr>
          <a:lstStyle/>
          <a:p>
            <a:pPr marL="179388" indent="-179388"/>
            <a:r>
              <a:rPr lang="en-US" sz="1800" dirty="0">
                <a:latin typeface="+mj-lt"/>
              </a:rPr>
              <a:t>8 observational studies, </a:t>
            </a:r>
            <a:r>
              <a:rPr lang="en-US" sz="1800" dirty="0" smtClean="0">
                <a:latin typeface="+mj-lt"/>
              </a:rPr>
              <a:t>4412 </a:t>
            </a:r>
            <a:r>
              <a:rPr lang="en-US" sz="1800" dirty="0">
                <a:latin typeface="+mj-lt"/>
              </a:rPr>
              <a:t>patients, </a:t>
            </a:r>
            <a:r>
              <a:rPr lang="en-US" sz="1800" dirty="0" smtClean="0">
                <a:latin typeface="+mj-lt"/>
              </a:rPr>
              <a:t>6.0</a:t>
            </a:r>
            <a:r>
              <a:rPr lang="en-US" sz="1800" dirty="0">
                <a:latin typeface="+mj-lt"/>
              </a:rPr>
              <a:t>% incidence of </a:t>
            </a:r>
            <a:r>
              <a:rPr lang="en-US" sz="1800" dirty="0" smtClean="0">
                <a:latin typeface="+mj-lt"/>
              </a:rPr>
              <a:t>SSI</a:t>
            </a:r>
          </a:p>
          <a:p>
            <a:pPr marL="179388" indent="-179388"/>
            <a:r>
              <a:rPr lang="en-US" sz="1800" dirty="0">
                <a:latin typeface="+mj-lt"/>
              </a:rPr>
              <a:t>Each extra door opening per hour </a:t>
            </a:r>
            <a:r>
              <a:rPr lang="en-US" sz="1800" dirty="0" smtClean="0">
                <a:latin typeface="+mj-lt"/>
              </a:rPr>
              <a:t>↗ risk </a:t>
            </a:r>
            <a:r>
              <a:rPr lang="en-US" sz="1800" dirty="0">
                <a:latin typeface="+mj-lt"/>
              </a:rPr>
              <a:t>of </a:t>
            </a:r>
            <a:r>
              <a:rPr lang="en-US" sz="1800" dirty="0" smtClean="0">
                <a:latin typeface="+mj-lt"/>
              </a:rPr>
              <a:t>SSI : </a:t>
            </a:r>
            <a:r>
              <a:rPr lang="en-US" sz="1800" dirty="0" err="1" smtClean="0">
                <a:latin typeface="+mj-lt"/>
              </a:rPr>
              <a:t>aOR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1.012, </a:t>
            </a:r>
            <a:r>
              <a:rPr lang="en-US" sz="1800" dirty="0" smtClean="0">
                <a:latin typeface="+mj-lt"/>
              </a:rPr>
              <a:t>1.005-1.019</a:t>
            </a:r>
            <a:r>
              <a:rPr lang="en-US" sz="1800" dirty="0">
                <a:latin typeface="+mj-lt"/>
              </a:rPr>
              <a:t>; τ2 = </a:t>
            </a:r>
            <a:r>
              <a:rPr lang="en-US" sz="1800" dirty="0" smtClean="0">
                <a:latin typeface="+mj-lt"/>
              </a:rPr>
              <a:t>0.095</a:t>
            </a:r>
          </a:p>
          <a:p>
            <a:pPr marL="449263" lvl="1" indent="-179388"/>
            <a:r>
              <a:rPr lang="en-US" sz="1400" dirty="0" smtClean="0"/>
              <a:t>Baseline </a:t>
            </a:r>
            <a:r>
              <a:rPr lang="en-US" sz="1400" dirty="0"/>
              <a:t>infection risk </a:t>
            </a:r>
            <a:r>
              <a:rPr lang="en-US" sz="1400" dirty="0" smtClean="0"/>
              <a:t>= 2</a:t>
            </a:r>
            <a:r>
              <a:rPr lang="en-US" sz="1400" dirty="0"/>
              <a:t>%, </a:t>
            </a:r>
            <a:r>
              <a:rPr lang="en-US" sz="1400" dirty="0" smtClean="0"/>
              <a:t>35 </a:t>
            </a:r>
            <a:r>
              <a:rPr lang="en-US" sz="1400" dirty="0"/>
              <a:t>additional </a:t>
            </a:r>
            <a:r>
              <a:rPr lang="en-US" sz="1400" dirty="0" smtClean="0"/>
              <a:t>DO/h </a:t>
            </a:r>
            <a:r>
              <a:rPr lang="en-US" sz="1400" dirty="0"/>
              <a:t>per surgery </a:t>
            </a:r>
            <a:r>
              <a:rPr lang="en-US" sz="1400" dirty="0" smtClean="0"/>
              <a:t>needed </a:t>
            </a:r>
            <a:r>
              <a:rPr lang="en-US" sz="1400" dirty="0"/>
              <a:t>to cause </a:t>
            </a:r>
            <a:r>
              <a:rPr lang="en-US" sz="1400" dirty="0" smtClean="0"/>
              <a:t>1 </a:t>
            </a:r>
            <a:r>
              <a:rPr lang="en-US" sz="1400" dirty="0"/>
              <a:t>additional </a:t>
            </a:r>
            <a:r>
              <a:rPr lang="en-US" sz="1400" dirty="0" smtClean="0"/>
              <a:t>SSI/100 pts</a:t>
            </a:r>
            <a:endParaRPr lang="fr-FR" sz="1400" dirty="0"/>
          </a:p>
          <a:p>
            <a:pPr lvl="1"/>
            <a:endParaRPr lang="en-US" sz="1400" dirty="0" smtClean="0">
              <a:latin typeface="+mj-lt"/>
            </a:endParaRPr>
          </a:p>
          <a:p>
            <a:endParaRPr lang="en-US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231215"/>
            <a:ext cx="4810412" cy="27888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45129" y="2748455"/>
            <a:ext cx="35862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Effect of door openings on the rate of SSI from a one-step meta-analysis of </a:t>
            </a:r>
            <a:r>
              <a:rPr lang="en-US" sz="1100" b="1" dirty="0" smtClean="0"/>
              <a:t>individual-patient data </a:t>
            </a:r>
            <a:r>
              <a:rPr lang="en-US" sz="1100" b="1" dirty="0"/>
              <a:t>using a random-effects framework, and corrected for </a:t>
            </a:r>
            <a:r>
              <a:rPr lang="en-US" sz="1100" b="1" dirty="0" smtClean="0"/>
              <a:t> confounders</a:t>
            </a:r>
            <a:endParaRPr lang="en-US" sz="1100" b="1" dirty="0"/>
          </a:p>
          <a:p>
            <a:endParaRPr lang="fr-FR" sz="11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753" y="1092898"/>
            <a:ext cx="634751" cy="9747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0247"/>
            <a:ext cx="1071563" cy="10715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2000" y="4850818"/>
            <a:ext cx="453650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Hannah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Groenen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i="1" dirty="0">
                <a:solidFill>
                  <a:schemeClr val="bg1">
                    <a:lumMod val="50000"/>
                  </a:schemeClr>
                </a:solidFill>
              </a:rPr>
              <a:t>BJS Open, 2025, </a:t>
            </a:r>
            <a:r>
              <a:rPr lang="nl-NL" sz="1000" i="1" dirty="0" smtClean="0">
                <a:solidFill>
                  <a:schemeClr val="bg1">
                    <a:lumMod val="50000"/>
                  </a:schemeClr>
                </a:solidFill>
              </a:rPr>
              <a:t>zraf044 https</a:t>
            </a:r>
            <a:r>
              <a:rPr lang="nl-NL" sz="1000" i="1" dirty="0">
                <a:solidFill>
                  <a:schemeClr val="bg1">
                    <a:lumMod val="50000"/>
                  </a:schemeClr>
                </a:solidFill>
              </a:rPr>
              <a:t>://doi.org/10.1093/bjsopen/zraf044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4870" y="3698725"/>
            <a:ext cx="4032448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>
                <a:solidFill>
                  <a:schemeClr val="bg1"/>
                </a:solidFill>
              </a:rPr>
              <a:t>certainty of the available evidence is too low and the relative effect on clinical outcomes too small to support a rigorous zero door-openings policy to reduce SSI rates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2545" y="2258176"/>
            <a:ext cx="4277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/>
              <a:t>3.5% </a:t>
            </a:r>
            <a:r>
              <a:rPr lang="en-US" sz="1400" dirty="0" smtClean="0"/>
              <a:t>SSI in </a:t>
            </a:r>
            <a:r>
              <a:rPr lang="en-US" sz="1400" dirty="0"/>
              <a:t>clean surgeries </a:t>
            </a:r>
            <a:r>
              <a:rPr lang="en-US" sz="1400" dirty="0" smtClean="0"/>
              <a:t>vs 8.0</a:t>
            </a:r>
            <a:r>
              <a:rPr lang="en-US" sz="1400" dirty="0"/>
              <a:t>% in non-clean operations </a:t>
            </a:r>
            <a:endParaRPr lang="en-US" sz="1400" dirty="0" smtClean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/>
              <a:t>Association </a:t>
            </a:r>
            <a:r>
              <a:rPr lang="en-US" sz="1400" dirty="0"/>
              <a:t>between </a:t>
            </a:r>
            <a:r>
              <a:rPr lang="en-US" sz="1400" dirty="0" smtClean="0"/>
              <a:t>DO/h &amp; SSI </a:t>
            </a:r>
            <a:r>
              <a:rPr lang="en-US" sz="1400" dirty="0"/>
              <a:t>did not differ between </a:t>
            </a:r>
            <a:endParaRPr lang="en-US" sz="1400" dirty="0" smtClean="0"/>
          </a:p>
          <a:p>
            <a:pPr marL="358775" lvl="1" indent="-88900">
              <a:buFont typeface="Calibri" panose="020F0502020204030204" pitchFamily="34" charset="0"/>
              <a:buChar char="-"/>
            </a:pPr>
            <a:r>
              <a:rPr lang="en-US" sz="1400" dirty="0" smtClean="0"/>
              <a:t>non-clean </a:t>
            </a:r>
            <a:r>
              <a:rPr lang="en-US" sz="1400" dirty="0"/>
              <a:t>and clean surgeries </a:t>
            </a:r>
          </a:p>
          <a:p>
            <a:pPr marL="358775" lvl="1" indent="-88900">
              <a:buFont typeface="Calibri" panose="020F0502020204030204" pitchFamily="34" charset="0"/>
              <a:buChar char="-"/>
            </a:pPr>
            <a:r>
              <a:rPr lang="en-US" sz="1400" dirty="0" smtClean="0"/>
              <a:t>implant </a:t>
            </a:r>
            <a:r>
              <a:rPr lang="en-US" sz="1400" dirty="0"/>
              <a:t>and </a:t>
            </a:r>
            <a:r>
              <a:rPr lang="en-US" sz="1400" dirty="0" smtClean="0"/>
              <a:t>non-implant</a:t>
            </a:r>
          </a:p>
          <a:p>
            <a:pPr marL="358775" lvl="1" indent="-88900">
              <a:buFont typeface="Calibri" panose="020F0502020204030204" pitchFamily="34" charset="0"/>
              <a:buChar char="-"/>
            </a:pPr>
            <a:r>
              <a:rPr lang="fr-FR" sz="1400" dirty="0"/>
              <a:t>high- and </a:t>
            </a:r>
            <a:r>
              <a:rPr lang="fr-FR" sz="1400" dirty="0" err="1"/>
              <a:t>low-income</a:t>
            </a:r>
            <a:r>
              <a:rPr lang="fr-FR" sz="1400" dirty="0"/>
              <a:t> countries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8180" y="5236777"/>
            <a:ext cx="580663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Anders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Persson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Published March 25, 2025 NEJM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Evid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2025;4(4) DOI: 10.1056/EVIDoa2400289 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896549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96843" y="30418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Effect of Plasma Air Purifiers on Infection Rates in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Orthopedic Surgery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0375" y="915566"/>
            <a:ext cx="8642241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</a:t>
            </a:r>
            <a:r>
              <a:rPr lang="en-US" sz="1800" dirty="0" smtClean="0"/>
              <a:t>rial </a:t>
            </a:r>
            <a:r>
              <a:rPr lang="en-US" sz="1800" dirty="0"/>
              <a:t>investigated the effectiveness of a low-cost air purifier in reducing SSI rates after orthopedic </a:t>
            </a:r>
            <a:r>
              <a:rPr lang="en-US" sz="1800" dirty="0" smtClean="0"/>
              <a:t>surgery, 2017-2021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0" y="2194946"/>
            <a:ext cx="2733548" cy="27335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418" y="1320230"/>
            <a:ext cx="4402572" cy="31317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43022" y="4519654"/>
            <a:ext cx="6081349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No </a:t>
            </a:r>
            <a:r>
              <a:rPr lang="en-US" sz="1400" dirty="0">
                <a:solidFill>
                  <a:schemeClr val="bg1"/>
                </a:solidFill>
              </a:rPr>
              <a:t>effect </a:t>
            </a:r>
            <a:r>
              <a:rPr lang="en-US" sz="1400" dirty="0" smtClean="0">
                <a:solidFill>
                  <a:schemeClr val="bg1"/>
                </a:solidFill>
              </a:rPr>
              <a:t>addition </a:t>
            </a:r>
            <a:r>
              <a:rPr lang="en-US" sz="1400" dirty="0">
                <a:solidFill>
                  <a:schemeClr val="bg1"/>
                </a:solidFill>
              </a:rPr>
              <a:t>of </a:t>
            </a:r>
            <a:r>
              <a:rPr lang="en-US" sz="1400" dirty="0" smtClean="0">
                <a:solidFill>
                  <a:schemeClr val="bg1"/>
                </a:solidFill>
              </a:rPr>
              <a:t>plasma-based air </a:t>
            </a:r>
            <a:r>
              <a:rPr lang="en-US" sz="1400" dirty="0">
                <a:solidFill>
                  <a:schemeClr val="bg1"/>
                </a:solidFill>
              </a:rPr>
              <a:t>purifiers to modern </a:t>
            </a:r>
            <a:r>
              <a:rPr lang="en-US" sz="1400" dirty="0" smtClean="0">
                <a:solidFill>
                  <a:schemeClr val="bg1"/>
                </a:solidFill>
              </a:rPr>
              <a:t>OR with </a:t>
            </a:r>
            <a:r>
              <a:rPr lang="en-US" sz="1400" dirty="0">
                <a:solidFill>
                  <a:schemeClr val="bg1"/>
                </a:solidFill>
              </a:rPr>
              <a:t>standard </a:t>
            </a:r>
            <a:r>
              <a:rPr lang="en-US" sz="1400" dirty="0" smtClean="0">
                <a:solidFill>
                  <a:schemeClr val="bg1"/>
                </a:solidFill>
              </a:rPr>
              <a:t>ventilation systems on </a:t>
            </a:r>
            <a:r>
              <a:rPr lang="en-US" sz="1400" dirty="0">
                <a:solidFill>
                  <a:schemeClr val="bg1"/>
                </a:solidFill>
              </a:rPr>
              <a:t>PSIM rates following </a:t>
            </a:r>
            <a:r>
              <a:rPr lang="en-US" sz="1400" dirty="0" smtClean="0">
                <a:solidFill>
                  <a:schemeClr val="bg1"/>
                </a:solidFill>
              </a:rPr>
              <a:t>orthopedic surgery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5" y="61141"/>
            <a:ext cx="835408" cy="8354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0494" y="1534021"/>
            <a:ext cx="383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>
              <a:buFont typeface="Arial" panose="020B0604020202020204" pitchFamily="34" charset="0"/>
              <a:buChar char="•"/>
            </a:pPr>
            <a:r>
              <a:rPr lang="en-US" sz="1200" dirty="0"/>
              <a:t>Nationwide, 7 hospitals in Sweden, double-blind, cluster-randomized crossover, placebo-controlled </a:t>
            </a:r>
            <a:r>
              <a:rPr lang="en-US" sz="1200" dirty="0" smtClean="0"/>
              <a:t>superiority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4615073" y="1667299"/>
            <a:ext cx="1450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/>
              <a:t>40,547 patients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59340" y="2624669"/>
            <a:ext cx="18934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/>
              <a:t>PSIM = </a:t>
            </a:r>
            <a:r>
              <a:rPr lang="en-US" sz="900" b="1" dirty="0"/>
              <a:t>proxy for SSI</a:t>
            </a:r>
            <a:r>
              <a:rPr lang="en-US" sz="900" b="1" dirty="0" smtClean="0"/>
              <a:t> </a:t>
            </a:r>
            <a:r>
              <a:rPr lang="en-US" sz="900" b="1" dirty="0"/>
              <a:t>within 12 weeks </a:t>
            </a:r>
            <a:r>
              <a:rPr lang="en-US" sz="900" b="1" dirty="0" smtClean="0"/>
              <a:t>postoperatively:</a:t>
            </a:r>
            <a:endParaRPr lang="en-US" sz="900" b="1" dirty="0"/>
          </a:p>
          <a:p>
            <a:r>
              <a:rPr lang="en-US" sz="900" dirty="0"/>
              <a:t>1. Documented use of </a:t>
            </a:r>
            <a:r>
              <a:rPr lang="en-US" sz="900" dirty="0" smtClean="0"/>
              <a:t>ATB </a:t>
            </a:r>
            <a:r>
              <a:rPr lang="en-US" sz="900" dirty="0"/>
              <a:t>2 days or more after </a:t>
            </a:r>
            <a:r>
              <a:rPr lang="en-US" sz="900" dirty="0" smtClean="0"/>
              <a:t>surgery targeting </a:t>
            </a:r>
            <a:r>
              <a:rPr lang="en-US" sz="900" dirty="0"/>
              <a:t>S. aureus</a:t>
            </a:r>
          </a:p>
          <a:p>
            <a:r>
              <a:rPr lang="en-US" sz="900" dirty="0"/>
              <a:t>2. ICD code indicating postoperative infection at the </a:t>
            </a:r>
            <a:r>
              <a:rPr lang="en-US" sz="900" dirty="0" smtClean="0"/>
              <a:t>date of </a:t>
            </a:r>
            <a:r>
              <a:rPr lang="en-US" sz="900" dirty="0"/>
              <a:t>readmission</a:t>
            </a:r>
          </a:p>
          <a:p>
            <a:r>
              <a:rPr lang="en-US" sz="900" dirty="0"/>
              <a:t>3. NOMESCO code indicating </a:t>
            </a:r>
            <a:r>
              <a:rPr lang="en-US" sz="900" dirty="0" smtClean="0"/>
              <a:t>reoperation due to infection</a:t>
            </a:r>
            <a:endParaRPr lang="fr-FR" sz="900" dirty="0"/>
          </a:p>
        </p:txBody>
      </p:sp>
      <p:sp>
        <p:nvSpPr>
          <p:cNvPr id="17" name="Rectangle 16"/>
          <p:cNvSpPr/>
          <p:nvPr/>
        </p:nvSpPr>
        <p:spPr>
          <a:xfrm>
            <a:off x="374923" y="1995686"/>
            <a:ext cx="2207656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000" b="1" dirty="0" err="1"/>
              <a:t>Novaerus</a:t>
            </a:r>
            <a:r>
              <a:rPr lang="fr-FR" sz="1000" b="1" dirty="0"/>
              <a:t> NV800 air </a:t>
            </a:r>
            <a:r>
              <a:rPr lang="fr-FR" sz="1000" b="1" dirty="0" err="1" smtClean="0"/>
              <a:t>purifiers</a:t>
            </a:r>
            <a:r>
              <a:rPr lang="fr-FR" sz="1000" b="1" dirty="0" smtClean="0"/>
              <a:t> on vs off</a:t>
            </a:r>
            <a:endParaRPr lang="fr-FR" sz="1000" b="1" dirty="0"/>
          </a:p>
        </p:txBody>
      </p:sp>
      <p:sp>
        <p:nvSpPr>
          <p:cNvPr id="18" name="Rectangle 17"/>
          <p:cNvSpPr/>
          <p:nvPr/>
        </p:nvSpPr>
        <p:spPr>
          <a:xfrm>
            <a:off x="4630418" y="1975076"/>
            <a:ext cx="2749894" cy="541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4900955"/>
            <a:ext cx="29258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Anders </a:t>
            </a:r>
            <a:r>
              <a:rPr lang="fr-FR" sz="1000" i="1" dirty="0" err="1" smtClean="0">
                <a:solidFill>
                  <a:schemeClr val="bg1">
                    <a:lumMod val="50000"/>
                  </a:schemeClr>
                </a:solidFill>
              </a:rPr>
              <a:t>Persson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March 25, 2025 NEJM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Evid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2025;4(4)</a:t>
            </a:r>
          </a:p>
        </p:txBody>
      </p:sp>
    </p:spTree>
    <p:extLst>
      <p:ext uri="{BB962C8B-B14F-4D97-AF65-F5344CB8AC3E}">
        <p14:creationId xmlns:p14="http://schemas.microsoft.com/office/powerpoint/2010/main" val="29864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34330" y="4927618"/>
            <a:ext cx="5616624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900" dirty="0" err="1">
                <a:solidFill>
                  <a:schemeClr val="bg1">
                    <a:lumMod val="50000"/>
                  </a:schemeClr>
                </a:solidFill>
              </a:rPr>
              <a:t>Hasti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900" dirty="0" err="1" smtClean="0">
                <a:solidFill>
                  <a:schemeClr val="bg1">
                    <a:lumMod val="50000"/>
                  </a:schemeClr>
                </a:solidFill>
              </a:rPr>
              <a:t>Jalalzadeh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900" i="1" dirty="0">
                <a:solidFill>
                  <a:schemeClr val="bg1">
                    <a:lumMod val="50000"/>
                  </a:schemeClr>
                </a:solidFill>
              </a:rPr>
              <a:t>JAMA Network Open. 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2025;8(3):e250306. doi:10.1001/jamanetworkopen.2025.0306</a:t>
            </a:r>
            <a:endParaRPr lang="en-US" sz="9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915566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44319" y="57673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Triclosan</a:t>
            </a:r>
            <a:r>
              <a:rPr lang="en-US" sz="2000" b="1" dirty="0">
                <a:solidFill>
                  <a:srgbClr val="002060"/>
                </a:solidFill>
              </a:rPr>
              <a:t>-Containing Sutures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for </a:t>
            </a:r>
            <a:r>
              <a:rPr lang="en-US" sz="2000" b="1" dirty="0">
                <a:solidFill>
                  <a:srgbClr val="002060"/>
                </a:solidFill>
              </a:rPr>
              <a:t>the Prevention of Surgical Site Infection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5575" y="915566"/>
            <a:ext cx="5064497" cy="3394472"/>
          </a:xfrm>
        </p:spPr>
        <p:txBody>
          <a:bodyPr>
            <a:normAutofit/>
          </a:bodyPr>
          <a:lstStyle/>
          <a:p>
            <a:pPr marL="176213" indent="-176213"/>
            <a:r>
              <a:rPr lang="en-US" sz="1800" dirty="0" smtClean="0"/>
              <a:t>Syst. </a:t>
            </a:r>
            <a:r>
              <a:rPr lang="en-US" sz="1800" dirty="0"/>
              <a:t>review </a:t>
            </a:r>
            <a:r>
              <a:rPr lang="en-US" sz="1800" dirty="0" smtClean="0"/>
              <a:t>&amp; </a:t>
            </a:r>
            <a:r>
              <a:rPr lang="en-US" sz="1800" dirty="0"/>
              <a:t>meta-analysis of </a:t>
            </a:r>
            <a:r>
              <a:rPr lang="en-US" sz="1800" dirty="0" smtClean="0"/>
              <a:t>association of </a:t>
            </a:r>
            <a:r>
              <a:rPr lang="en-US" sz="1800" dirty="0" err="1" smtClean="0"/>
              <a:t>triclosan</a:t>
            </a:r>
            <a:r>
              <a:rPr lang="en-US" sz="1800" dirty="0" smtClean="0"/>
              <a:t>-containing </a:t>
            </a:r>
            <a:r>
              <a:rPr lang="en-US" sz="1800" dirty="0"/>
              <a:t>sutures with </a:t>
            </a:r>
            <a:r>
              <a:rPr lang="en-US" sz="1800" dirty="0" smtClean="0"/>
              <a:t>SSI</a:t>
            </a:r>
          </a:p>
          <a:p>
            <a:pPr marL="449263" lvl="1" indent="-179388"/>
            <a:r>
              <a:rPr lang="en-US" sz="1400" dirty="0"/>
              <a:t>31 </a:t>
            </a:r>
            <a:r>
              <a:rPr lang="en-US" sz="1400" dirty="0" smtClean="0"/>
              <a:t>studies (</a:t>
            </a:r>
            <a:r>
              <a:rPr lang="en-US" sz="1400" dirty="0"/>
              <a:t>15 additional </a:t>
            </a:r>
            <a:r>
              <a:rPr lang="en-US" sz="1400" dirty="0" smtClean="0"/>
              <a:t>RCTs), 17 </a:t>
            </a:r>
            <a:r>
              <a:rPr lang="en-US" sz="1400" dirty="0"/>
              <a:t>968 </a:t>
            </a:r>
            <a:r>
              <a:rPr lang="en-US" sz="1400" dirty="0" smtClean="0"/>
              <a:t>participants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4" y="104574"/>
            <a:ext cx="1440160" cy="6297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643" y="830033"/>
            <a:ext cx="4438480" cy="35655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365" y="4354487"/>
            <a:ext cx="4592304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Moderate certainty </a:t>
            </a:r>
            <a:r>
              <a:rPr lang="en-US" sz="1400" dirty="0" err="1" smtClean="0">
                <a:solidFill>
                  <a:schemeClr val="bg1"/>
                </a:solidFill>
              </a:rPr>
              <a:t>triclosan</a:t>
            </a:r>
            <a:r>
              <a:rPr lang="en-US" sz="1400" dirty="0" smtClean="0">
                <a:solidFill>
                  <a:schemeClr val="bg1"/>
                </a:solidFill>
              </a:rPr>
              <a:t>-containing </a:t>
            </a:r>
            <a:r>
              <a:rPr lang="en-US" sz="1400" dirty="0">
                <a:solidFill>
                  <a:schemeClr val="bg1"/>
                </a:solidFill>
              </a:rPr>
              <a:t>sutures </a:t>
            </a:r>
            <a:r>
              <a:rPr lang="en-US" sz="1400" dirty="0" smtClean="0">
                <a:solidFill>
                  <a:schemeClr val="bg1"/>
                </a:solidFill>
              </a:rPr>
              <a:t>associated with reduced </a:t>
            </a:r>
            <a:r>
              <a:rPr lang="en-US" sz="1400" dirty="0">
                <a:solidFill>
                  <a:schemeClr val="bg1"/>
                </a:solidFill>
              </a:rPr>
              <a:t>risk of </a:t>
            </a:r>
            <a:r>
              <a:rPr lang="en-US" sz="1400" dirty="0" smtClean="0">
                <a:solidFill>
                  <a:schemeClr val="bg1"/>
                </a:solidFill>
              </a:rPr>
              <a:t>SSI / sutures </a:t>
            </a:r>
            <a:r>
              <a:rPr lang="en-US" sz="1400" dirty="0">
                <a:solidFill>
                  <a:schemeClr val="bg1"/>
                </a:solidFill>
              </a:rPr>
              <a:t>without </a:t>
            </a:r>
            <a:r>
              <a:rPr lang="en-US" sz="1400" dirty="0" err="1" smtClean="0">
                <a:solidFill>
                  <a:schemeClr val="bg1"/>
                </a:solidFill>
              </a:rPr>
              <a:t>triclosan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638" y="4261912"/>
            <a:ext cx="2160240" cy="8313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5" y="1838069"/>
            <a:ext cx="4480743" cy="24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91880" y="4884720"/>
            <a:ext cx="3733550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Adel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Elfeky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 British Journal of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Anaesthesia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915566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64223" y="130324"/>
            <a:ext cx="5976872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Perioperative oxygen therapy: an overview of systematic </a:t>
            </a:r>
            <a:r>
              <a:rPr lang="en-US" sz="2000" b="1" dirty="0" smtClean="0">
                <a:solidFill>
                  <a:srgbClr val="002060"/>
                </a:solidFill>
              </a:rPr>
              <a:t>reviews and </a:t>
            </a:r>
            <a:r>
              <a:rPr lang="en-US" sz="2000" b="1" dirty="0">
                <a:solidFill>
                  <a:srgbClr val="002060"/>
                </a:solidFill>
              </a:rPr>
              <a:t>meta-analyses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5575" y="987574"/>
            <a:ext cx="5640561" cy="3394472"/>
          </a:xfrm>
        </p:spPr>
        <p:txBody>
          <a:bodyPr>
            <a:normAutofit/>
          </a:bodyPr>
          <a:lstStyle/>
          <a:p>
            <a:pPr marL="90488" indent="-90488"/>
            <a:r>
              <a:rPr lang="en-US" sz="1600" dirty="0"/>
              <a:t>Perioperative </a:t>
            </a:r>
            <a:r>
              <a:rPr lang="en-US" sz="1600" dirty="0" smtClean="0"/>
              <a:t>oxygen routinely used</a:t>
            </a:r>
          </a:p>
          <a:p>
            <a:pPr marL="269875" lvl="1" indent="-90488"/>
            <a:r>
              <a:rPr lang="en-US" sz="1200" dirty="0" smtClean="0"/>
              <a:t> Evidence of </a:t>
            </a:r>
            <a:r>
              <a:rPr lang="en-US" sz="1200" dirty="0"/>
              <a:t>its clinical impact remains </a:t>
            </a:r>
            <a:r>
              <a:rPr lang="en-US" sz="1200" dirty="0" smtClean="0"/>
              <a:t>inconsistent</a:t>
            </a:r>
            <a:r>
              <a:rPr lang="fr-FR" sz="1200" dirty="0" smtClean="0"/>
              <a:t> </a:t>
            </a:r>
            <a:endParaRPr lang="fr-FR" sz="1200" dirty="0"/>
          </a:p>
          <a:p>
            <a:pPr marL="90488" indent="-90488"/>
            <a:r>
              <a:rPr lang="en-US" sz="1400" dirty="0"/>
              <a:t> </a:t>
            </a:r>
            <a:r>
              <a:rPr lang="en-US" sz="1600" dirty="0"/>
              <a:t>Administering 80% oxygen </a:t>
            </a:r>
            <a:r>
              <a:rPr lang="en-US" sz="1600" dirty="0" err="1"/>
              <a:t>perioperatively</a:t>
            </a:r>
            <a:r>
              <a:rPr lang="en-US" sz="1600" dirty="0"/>
              <a:t> </a:t>
            </a:r>
            <a:endParaRPr lang="en-US" sz="1600" dirty="0" smtClean="0"/>
          </a:p>
          <a:p>
            <a:pPr marL="269875" lvl="1" indent="-90488"/>
            <a:r>
              <a:rPr lang="en-US" sz="1200" dirty="0" smtClean="0"/>
              <a:t> Minimal </a:t>
            </a:r>
            <a:r>
              <a:rPr lang="en-US" sz="1200" dirty="0"/>
              <a:t>effect on reducing </a:t>
            </a:r>
            <a:r>
              <a:rPr lang="en-US" sz="1200" dirty="0" smtClean="0"/>
              <a:t>SSI and </a:t>
            </a:r>
            <a:r>
              <a:rPr lang="en-US" sz="1200" dirty="0"/>
              <a:t>can increase the risk of </a:t>
            </a:r>
            <a:r>
              <a:rPr lang="en-US" sz="1200" dirty="0" smtClean="0"/>
              <a:t>atelectasis</a:t>
            </a:r>
          </a:p>
          <a:p>
            <a:pPr marL="90488" indent="-90488"/>
            <a:r>
              <a:rPr lang="fr-FR" sz="1600" dirty="0" err="1" smtClean="0"/>
              <a:t>Postoperative</a:t>
            </a:r>
            <a:r>
              <a:rPr lang="fr-FR" sz="1600" dirty="0" smtClean="0"/>
              <a:t> </a:t>
            </a:r>
            <a:r>
              <a:rPr lang="fr-FR" sz="1600" dirty="0" err="1"/>
              <a:t>noninvasive</a:t>
            </a:r>
            <a:r>
              <a:rPr lang="fr-FR" sz="1600" dirty="0"/>
              <a:t> ventilation </a:t>
            </a:r>
            <a:r>
              <a:rPr lang="fr-FR" sz="1600" dirty="0" smtClean="0"/>
              <a:t>and </a:t>
            </a:r>
            <a:r>
              <a:rPr lang="en-US" sz="1600" dirty="0" smtClean="0"/>
              <a:t>high-flow nasal O</a:t>
            </a:r>
            <a:r>
              <a:rPr lang="en-US" sz="1600" baseline="-25000" dirty="0" smtClean="0"/>
              <a:t>2</a:t>
            </a:r>
          </a:p>
          <a:p>
            <a:pPr marL="269875" lvl="1" indent="-90488"/>
            <a:r>
              <a:rPr lang="en-US" sz="1200" dirty="0" smtClean="0"/>
              <a:t> Potential reductions in </a:t>
            </a:r>
            <a:r>
              <a:rPr lang="en-US" sz="1200" dirty="0"/>
              <a:t>pulmonary complications, </a:t>
            </a:r>
            <a:r>
              <a:rPr lang="en-US" sz="1200" dirty="0" smtClean="0"/>
              <a:t>data </a:t>
            </a:r>
            <a:r>
              <a:rPr lang="fr-FR" sz="1200" dirty="0" err="1" smtClean="0"/>
              <a:t>quality</a:t>
            </a:r>
            <a:r>
              <a:rPr lang="fr-FR" sz="1200" dirty="0" smtClean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low</a:t>
            </a:r>
            <a:r>
              <a:rPr lang="fr-FR" sz="1200" dirty="0" smtClean="0"/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416" y="1095948"/>
            <a:ext cx="3399525" cy="40119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2807889"/>
            <a:ext cx="3400403" cy="22604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0634" y="2569094"/>
            <a:ext cx="24416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59 systematic reviews in this overview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608" y="4731990"/>
            <a:ext cx="193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Trial sequential analysis of </a:t>
            </a:r>
            <a:r>
              <a:rPr lang="en-US" sz="900" b="1" dirty="0" smtClean="0"/>
              <a:t>SSI </a:t>
            </a:r>
            <a:r>
              <a:rPr lang="en-US" sz="900" b="1" dirty="0"/>
              <a:t>in all trials included in the meta-analysis.</a:t>
            </a:r>
            <a:endParaRPr lang="fr-FR" sz="900" b="1" dirty="0"/>
          </a:p>
        </p:txBody>
      </p:sp>
      <p:sp>
        <p:nvSpPr>
          <p:cNvPr id="13" name="Rectangle 12"/>
          <p:cNvSpPr/>
          <p:nvPr/>
        </p:nvSpPr>
        <p:spPr>
          <a:xfrm>
            <a:off x="3363891" y="2938694"/>
            <a:ext cx="2373966" cy="163121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High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FIO2 (80</a:t>
            </a: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%)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unlikely </a:t>
            </a: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beneficial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or </a:t>
            </a: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a harmful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effect on </a:t>
            </a: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SSI &amp; mortality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Postoperative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noninvasive ventilation </a:t>
            </a: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little or no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effect on mortality compared with conventional </a:t>
            </a: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oxygen therapy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. </a:t>
            </a:r>
            <a:endParaRPr lang="en-US" sz="1000" dirty="0" smtClean="0">
              <a:solidFill>
                <a:schemeClr val="bg1"/>
              </a:solidFill>
              <a:latin typeface="AdvCaeciliaRm"/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No evidence on beneficial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effect </a:t>
            </a: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on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various respiratory outcomes </a:t>
            </a: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for postoperative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high-flow nasal oxygen </a:t>
            </a:r>
            <a:r>
              <a:rPr lang="en-US" sz="1000" dirty="0" smtClean="0">
                <a:solidFill>
                  <a:schemeClr val="bg1"/>
                </a:solidFill>
                <a:latin typeface="AdvCaeciliaRm"/>
              </a:rPr>
              <a:t>vs conventional oxygen </a:t>
            </a:r>
            <a:r>
              <a:rPr lang="en-US" sz="1000" dirty="0">
                <a:solidFill>
                  <a:schemeClr val="bg1"/>
                </a:solidFill>
                <a:latin typeface="AdvCaeciliaRm"/>
              </a:rPr>
              <a:t>therapy.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1" y="21950"/>
            <a:ext cx="808648" cy="8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41925" y="4826927"/>
            <a:ext cx="2664296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Catherine Arundel Lancet 2024; 405: 1689–99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27584" y="130324"/>
            <a:ext cx="6113511" cy="85725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Negative pressure wound therapy versus usual care in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patients with surgical wound healing by secondary </a:t>
            </a:r>
            <a:r>
              <a:rPr lang="en-US" sz="2000" b="1" dirty="0" smtClean="0">
                <a:solidFill>
                  <a:srgbClr val="002060"/>
                </a:solidFill>
              </a:rPr>
              <a:t>intention in </a:t>
            </a:r>
            <a:r>
              <a:rPr lang="en-US" sz="2000" b="1" dirty="0">
                <a:solidFill>
                  <a:srgbClr val="002060"/>
                </a:solidFill>
              </a:rPr>
              <a:t>the UK (SWHSI-2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</a:t>
            </a:r>
            <a:r>
              <a:rPr lang="en-US" sz="1800" dirty="0" smtClean="0"/>
              <a:t>pen-label</a:t>
            </a:r>
            <a:r>
              <a:rPr lang="en-US" sz="1800" dirty="0"/>
              <a:t>, </a:t>
            </a:r>
            <a:r>
              <a:rPr lang="en-US" sz="1800" dirty="0" err="1"/>
              <a:t>multicentre</a:t>
            </a:r>
            <a:r>
              <a:rPr lang="en-US" sz="1800" dirty="0"/>
              <a:t>, </a:t>
            </a:r>
            <a:r>
              <a:rPr lang="en-US" sz="1800" dirty="0" err="1"/>
              <a:t>parallelgroup</a:t>
            </a:r>
            <a:r>
              <a:rPr lang="en-US" sz="1800" dirty="0"/>
              <a:t>, </a:t>
            </a:r>
            <a:r>
              <a:rPr lang="en-US" sz="1800" dirty="0" smtClean="0"/>
              <a:t>RCT in </a:t>
            </a:r>
            <a:r>
              <a:rPr lang="en-US" sz="1800" dirty="0"/>
              <a:t>29 UK </a:t>
            </a:r>
            <a:r>
              <a:rPr lang="en-US" sz="1800" dirty="0" smtClean="0"/>
              <a:t>NHS Trusts</a:t>
            </a:r>
          </a:p>
          <a:p>
            <a:pPr lvl="1"/>
            <a:r>
              <a:rPr lang="en-US" sz="1400" dirty="0"/>
              <a:t>May </a:t>
            </a:r>
            <a:r>
              <a:rPr lang="en-US" sz="1400" dirty="0" smtClean="0"/>
              <a:t>2019 to Jan 2023</a:t>
            </a:r>
            <a:r>
              <a:rPr lang="en-US" sz="1400" dirty="0"/>
              <a:t>, 686 participants with an SWHSI were randomly assigned to </a:t>
            </a:r>
            <a:r>
              <a:rPr lang="en-US" sz="1400" dirty="0" smtClean="0"/>
              <a:t>receive NPWT </a:t>
            </a:r>
            <a:r>
              <a:rPr lang="en-US" sz="1400" dirty="0"/>
              <a:t>(n=349) or usual care (n=337).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140" y="1883425"/>
            <a:ext cx="3527617" cy="24165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9" y="2078632"/>
            <a:ext cx="5424537" cy="19873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4405" y="4341443"/>
            <a:ext cx="5946389" cy="73866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</a:t>
            </a:r>
            <a:r>
              <a:rPr lang="en-US" sz="1400" dirty="0" smtClean="0">
                <a:solidFill>
                  <a:schemeClr val="bg1"/>
                </a:solidFill>
              </a:rPr>
              <a:t>o </a:t>
            </a:r>
            <a:r>
              <a:rPr lang="en-US" sz="1400" dirty="0">
                <a:solidFill>
                  <a:schemeClr val="bg1"/>
                </a:solidFill>
              </a:rPr>
              <a:t>evidence that </a:t>
            </a:r>
            <a:r>
              <a:rPr lang="en-US" sz="1400" dirty="0" smtClean="0">
                <a:solidFill>
                  <a:schemeClr val="bg1"/>
                </a:solidFill>
              </a:rPr>
              <a:t>NPWT reduced </a:t>
            </a:r>
            <a:r>
              <a:rPr lang="en-US" sz="1400" dirty="0">
                <a:solidFill>
                  <a:schemeClr val="bg1"/>
                </a:solidFill>
              </a:rPr>
              <a:t>the time to wound healing compared </a:t>
            </a:r>
            <a:r>
              <a:rPr lang="en-US" sz="1400" dirty="0" smtClean="0">
                <a:solidFill>
                  <a:schemeClr val="bg1"/>
                </a:solidFill>
              </a:rPr>
              <a:t>with standard </a:t>
            </a:r>
            <a:r>
              <a:rPr lang="en-US" sz="1400" dirty="0">
                <a:solidFill>
                  <a:schemeClr val="bg1"/>
                </a:solidFill>
              </a:rPr>
              <a:t>dressings in a population of patients </a:t>
            </a:r>
            <a:r>
              <a:rPr lang="en-US" sz="1400" dirty="0" smtClean="0">
                <a:solidFill>
                  <a:schemeClr val="bg1"/>
                </a:solidFill>
              </a:rPr>
              <a:t>with predominantly </a:t>
            </a:r>
            <a:r>
              <a:rPr lang="en-US" sz="1400" dirty="0">
                <a:solidFill>
                  <a:schemeClr val="bg1"/>
                </a:solidFill>
              </a:rPr>
              <a:t>lower limb wounds, including those </a:t>
            </a:r>
            <a:r>
              <a:rPr lang="en-US" sz="1400" dirty="0" smtClean="0">
                <a:solidFill>
                  <a:schemeClr val="bg1"/>
                </a:solidFill>
              </a:rPr>
              <a:t>with complications </a:t>
            </a:r>
            <a:r>
              <a:rPr lang="en-US" sz="1400" dirty="0">
                <a:solidFill>
                  <a:schemeClr val="bg1"/>
                </a:solidFill>
              </a:rPr>
              <a:t>of diabetes.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4" y="107961"/>
            <a:ext cx="783531" cy="7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03848" y="4807200"/>
            <a:ext cx="655272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1000" i="1" dirty="0" err="1">
                <a:solidFill>
                  <a:prstClr val="white">
                    <a:lumMod val="50000"/>
                  </a:prstClr>
                </a:solidFill>
              </a:rPr>
              <a:t>Laisa</a:t>
            </a:r>
            <a:r>
              <a:rPr lang="en-US" sz="1000" i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000" i="1" dirty="0" err="1">
                <a:solidFill>
                  <a:prstClr val="white">
                    <a:lumMod val="50000"/>
                  </a:prstClr>
                </a:solidFill>
              </a:rPr>
              <a:t>Bonafim</a:t>
            </a:r>
            <a:r>
              <a:rPr lang="en-US" sz="1000" i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000" i="1" dirty="0" err="1" smtClean="0">
                <a:solidFill>
                  <a:prstClr val="white">
                    <a:lumMod val="50000"/>
                  </a:prstClr>
                </a:solidFill>
              </a:rPr>
              <a:t>Negri</a:t>
            </a:r>
            <a:r>
              <a:rPr lang="en-US" sz="1000" i="1" dirty="0">
                <a:solidFill>
                  <a:prstClr val="white">
                    <a:lumMod val="50000"/>
                  </a:prstClr>
                </a:solidFill>
              </a:rPr>
              <a:t> JID 2025:231 (15 March) • e545</a:t>
            </a:r>
            <a:endParaRPr kumimoji="0" lang="en-US" sz="10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130324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An Antimicrobial Blue Light Prototype Device Controls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Infected Wounds in a Preclinical Porcine Model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097925"/>
            <a:ext cx="5724128" cy="30843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884" y="1347614"/>
            <a:ext cx="3645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/>
              <a:t>Treating </a:t>
            </a:r>
            <a:r>
              <a:rPr lang="en-US" sz="1400" dirty="0"/>
              <a:t>skin wounds with </a:t>
            </a:r>
            <a:r>
              <a:rPr lang="en-US" sz="1400" dirty="0" smtClean="0"/>
              <a:t>ABL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/>
              <a:t>Partial-thickness surgical </a:t>
            </a:r>
            <a:r>
              <a:rPr lang="en-US" sz="1400" dirty="0"/>
              <a:t>wounds </a:t>
            </a:r>
            <a:r>
              <a:rPr lang="en-US" sz="1400" dirty="0" smtClean="0"/>
              <a:t>created </a:t>
            </a:r>
            <a:r>
              <a:rPr lang="en-US" sz="1400" dirty="0"/>
              <a:t>in live swine </a:t>
            </a:r>
            <a:endParaRPr lang="en-US" sz="1400" dirty="0" smtClean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400" dirty="0" smtClean="0"/>
              <a:t>Heavily contaminated </a:t>
            </a:r>
            <a:r>
              <a:rPr lang="en-US" sz="1400" dirty="0"/>
              <a:t>and left untreated for 24 hours with </a:t>
            </a:r>
            <a:r>
              <a:rPr lang="en-US" sz="1400" dirty="0" smtClean="0"/>
              <a:t>MRSA </a:t>
            </a:r>
            <a:r>
              <a:rPr lang="en-US" sz="1400" dirty="0"/>
              <a:t>ABL treatment </a:t>
            </a:r>
            <a:r>
              <a:rPr lang="en-US" sz="1400" dirty="0" smtClean="0"/>
              <a:t>stabilized and </a:t>
            </a:r>
            <a:r>
              <a:rPr lang="en-US" sz="1400" dirty="0"/>
              <a:t>reduced MRSA infection by greater than 4 orders of magnitude (&gt;99.99%; P &lt; .0001) compared with untreated wounds </a:t>
            </a:r>
            <a:r>
              <a:rPr lang="en-US" sz="1400" dirty="0" smtClean="0"/>
              <a:t>in the </a:t>
            </a:r>
            <a:r>
              <a:rPr lang="en-US" sz="1400" dirty="0"/>
              <a:t>same animal, after only 2 daily </a:t>
            </a:r>
            <a:r>
              <a:rPr lang="en-US" sz="1400" dirty="0" smtClean="0"/>
              <a:t>treatments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400" y="3756062"/>
            <a:ext cx="885308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ABL, with or without concomitant administration of negative pressure, antimicrobials, or photosensitizers</a:t>
            </a:r>
            <a:r>
              <a:rPr lang="en-US" sz="1600" dirty="0" smtClean="0">
                <a:solidFill>
                  <a:schemeClr val="bg1"/>
                </a:solidFill>
              </a:rPr>
              <a:t>, could </a:t>
            </a:r>
            <a:r>
              <a:rPr lang="en-US" sz="1600" dirty="0">
                <a:solidFill>
                  <a:schemeClr val="bg1"/>
                </a:solidFill>
              </a:rPr>
              <a:t>play an important role in modern wound care by reducing the amount, duration, and cost of antibiotics needed, </a:t>
            </a:r>
            <a:r>
              <a:rPr lang="en-US" sz="1600" dirty="0" smtClean="0">
                <a:solidFill>
                  <a:schemeClr val="bg1"/>
                </a:solidFill>
              </a:rPr>
              <a:t>helping reduce </a:t>
            </a:r>
            <a:r>
              <a:rPr lang="en-US" sz="1600" dirty="0">
                <a:solidFill>
                  <a:schemeClr val="bg1"/>
                </a:solidFill>
              </a:rPr>
              <a:t>antimicrobial resistance. 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6" y="58316"/>
            <a:ext cx="680879" cy="8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 txBox="1">
            <a:spLocks/>
          </p:cNvSpPr>
          <p:nvPr/>
        </p:nvSpPr>
        <p:spPr>
          <a:xfrm>
            <a:off x="-6221" y="30151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>
                <a:solidFill>
                  <a:srgbClr val="002060"/>
                </a:solidFill>
              </a:rPr>
              <a:t>Follow</a:t>
            </a:r>
            <a:r>
              <a:rPr lang="fr-FR" dirty="0" smtClean="0">
                <a:solidFill>
                  <a:srgbClr val="002060"/>
                </a:solidFill>
              </a:rPr>
              <a:t> EUCIC on </a:t>
            </a:r>
            <a:r>
              <a:rPr lang="fr-FR" dirty="0" err="1" smtClean="0">
                <a:solidFill>
                  <a:srgbClr val="002060"/>
                </a:solidFill>
              </a:rPr>
              <a:t>Bluesky</a:t>
            </a:r>
            <a:r>
              <a:rPr lang="fr-FR" dirty="0" smtClean="0">
                <a:solidFill>
                  <a:srgbClr val="002060"/>
                </a:solidFill>
              </a:rPr>
              <a:t> : @</a:t>
            </a:r>
            <a:r>
              <a:rPr lang="fr-FR" dirty="0" err="1" smtClean="0">
                <a:solidFill>
                  <a:srgbClr val="002060"/>
                </a:solidFill>
              </a:rPr>
              <a:t>eucic.bsky.social</a:t>
            </a:r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X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9F79-A0BB-4B9D-88D3-126E1EF1018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48064" y="3598692"/>
            <a:ext cx="1812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060"/>
                </a:solidFill>
              </a:rPr>
              <a:t>@EUCIC1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-503378" y="3667"/>
            <a:ext cx="10346267" cy="2387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Thank you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1779662"/>
            <a:ext cx="43719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99993" y="4920362"/>
            <a:ext cx="5544616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Kenneth A. McLean,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npj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Digital Medicine | ( 2025) 8:121 https://doi.org/10.1038/s41746-024-01419-8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55576" y="310880"/>
            <a:ext cx="6617567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Multimodal machine learning to </a:t>
            </a:r>
            <a:r>
              <a:rPr lang="en-US" sz="2000" b="1" dirty="0" smtClean="0">
                <a:solidFill>
                  <a:srgbClr val="002060"/>
                </a:solidFill>
              </a:rPr>
              <a:t>predict surgical </a:t>
            </a:r>
            <a:r>
              <a:rPr lang="en-US" sz="2000" b="1" dirty="0">
                <a:solidFill>
                  <a:srgbClr val="002060"/>
                </a:solidFill>
              </a:rPr>
              <a:t>site infection with </a:t>
            </a:r>
            <a:r>
              <a:rPr lang="en-US" sz="2000" b="1" dirty="0" smtClean="0">
                <a:solidFill>
                  <a:srgbClr val="002060"/>
                </a:solidFill>
              </a:rPr>
              <a:t>healthcare workload </a:t>
            </a:r>
            <a:r>
              <a:rPr lang="en-US" sz="2000" b="1" dirty="0">
                <a:solidFill>
                  <a:srgbClr val="002060"/>
                </a:solidFill>
              </a:rPr>
              <a:t>impact assessment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99"/>
            <a:ext cx="2253605" cy="4199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575" y="1131590"/>
            <a:ext cx="8854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j-lt"/>
              </a:rPr>
              <a:t>Adult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gastrointestinal</a:t>
            </a:r>
            <a:r>
              <a:rPr lang="fr-FR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surgery </a:t>
            </a:r>
            <a:r>
              <a:rPr lang="en-US" sz="1600" dirty="0">
                <a:latin typeface="+mj-lt"/>
              </a:rPr>
              <a:t>patients collected wound images and patient-reported outcome measures (PROMs) for </a:t>
            </a:r>
            <a:r>
              <a:rPr lang="en-US" sz="1600" dirty="0" smtClean="0">
                <a:latin typeface="+mj-lt"/>
              </a:rPr>
              <a:t>30-</a:t>
            </a:r>
            <a:r>
              <a:rPr lang="fr-FR" sz="1600" dirty="0" err="1" smtClean="0">
                <a:latin typeface="+mj-lt"/>
              </a:rPr>
              <a:t>days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postoperatively</a:t>
            </a:r>
            <a:endParaRPr lang="fr-FR" sz="1600" dirty="0">
              <a:latin typeface="+mj-lt"/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Neural </a:t>
            </a:r>
            <a:r>
              <a:rPr lang="en-US" sz="1600" dirty="0">
                <a:latin typeface="+mj-lt"/>
              </a:rPr>
              <a:t>networks for PROMs </a:t>
            </a:r>
            <a:r>
              <a:rPr lang="en-US" sz="1600" dirty="0" smtClean="0">
                <a:latin typeface="+mj-lt"/>
              </a:rPr>
              <a:t>&amp; </a:t>
            </a:r>
            <a:r>
              <a:rPr lang="en-US" sz="1600" dirty="0">
                <a:latin typeface="+mj-lt"/>
              </a:rPr>
              <a:t>images </a:t>
            </a:r>
            <a:r>
              <a:rPr lang="en-US" sz="1600" dirty="0" smtClean="0">
                <a:latin typeface="+mj-lt"/>
              </a:rPr>
              <a:t>combined </a:t>
            </a:r>
            <a:r>
              <a:rPr lang="en-US" sz="1600" dirty="0">
                <a:latin typeface="+mj-lt"/>
              </a:rPr>
              <a:t>to predict </a:t>
            </a:r>
            <a:r>
              <a:rPr lang="en-US" sz="1600" dirty="0" smtClean="0">
                <a:latin typeface="+mj-lt"/>
              </a:rPr>
              <a:t>SSI </a:t>
            </a:r>
            <a:r>
              <a:rPr lang="en-US" sz="1600" dirty="0">
                <a:latin typeface="+mj-lt"/>
              </a:rPr>
              <a:t>diagnosis within 48 h.</a:t>
            </a:r>
            <a:endParaRPr lang="fr-FR" sz="1600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893" y="2188691"/>
            <a:ext cx="4611024" cy="19620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3506"/>
            <a:ext cx="4283968" cy="2785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5737" y="1994855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</a:rPr>
              <a:t>Diagnostic accuracy of different approaches</a:t>
            </a:r>
            <a:endParaRPr lang="fr-FR" sz="12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1066" y="1994854"/>
            <a:ext cx="1836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Class activation </a:t>
            </a:r>
            <a:r>
              <a:rPr lang="fr-FR" sz="1200" b="1" dirty="0" err="1"/>
              <a:t>heatmaps</a:t>
            </a:r>
            <a:endParaRPr lang="fr-FR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4323421" y="4272767"/>
            <a:ext cx="4692587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Simulated usage indicated an 80% reduction in staff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time (51.5 to 9.1 h) without compromising diagnostic accuracy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434" y="4910872"/>
            <a:ext cx="418680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l-NL" sz="1000" i="1" dirty="0" err="1" smtClean="0">
                <a:solidFill>
                  <a:schemeClr val="bg1">
                    <a:lumMod val="50000"/>
                  </a:schemeClr>
                </a:solidFill>
              </a:rPr>
              <a:t>Siri</a:t>
            </a:r>
            <a:r>
              <a:rPr lang="nl-NL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i="1" dirty="0">
                <a:solidFill>
                  <a:schemeClr val="bg1">
                    <a:lumMod val="50000"/>
                  </a:schemeClr>
                </a:solidFill>
              </a:rPr>
              <a:t>L. van der </a:t>
            </a:r>
            <a:r>
              <a:rPr lang="nl-NL" sz="1000" i="1" dirty="0" smtClean="0">
                <a:solidFill>
                  <a:schemeClr val="bg1">
                    <a:lumMod val="50000"/>
                  </a:schemeClr>
                </a:solidFill>
              </a:rPr>
              <a:t>Meijden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The Lancet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Regional Health – Europe 2025;49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: 101163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915566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61170" y="65871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Development and validation of artificial intelligence models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for early detection of postoperative infections (PERISCOPE)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8325" y="991689"/>
            <a:ext cx="886215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XGBoost</a:t>
            </a:r>
            <a:r>
              <a:rPr lang="en-US" sz="1800" dirty="0"/>
              <a:t> models to predict postoperative infections within 7 </a:t>
            </a:r>
            <a:r>
              <a:rPr lang="en-US" sz="1800" dirty="0" smtClean="0"/>
              <a:t>&amp; </a:t>
            </a:r>
            <a:r>
              <a:rPr lang="en-US" sz="1800" dirty="0"/>
              <a:t>30 days </a:t>
            </a:r>
            <a:r>
              <a:rPr lang="en-US" sz="1800" dirty="0" smtClean="0"/>
              <a:t>of </a:t>
            </a:r>
            <a:r>
              <a:rPr lang="fr-FR" sz="1800" dirty="0" err="1" smtClean="0"/>
              <a:t>surgery</a:t>
            </a:r>
            <a:endParaRPr lang="fr-FR" sz="1800" dirty="0" smtClean="0"/>
          </a:p>
          <a:p>
            <a:pPr marL="358775" lvl="1" indent="-179388"/>
            <a:r>
              <a:rPr lang="en-US" sz="1400" dirty="0"/>
              <a:t>R</a:t>
            </a:r>
            <a:r>
              <a:rPr lang="en-US" sz="1400" dirty="0" smtClean="0"/>
              <a:t>etrospective </a:t>
            </a:r>
            <a:r>
              <a:rPr lang="en-US" sz="1400" dirty="0"/>
              <a:t>pre-operative </a:t>
            </a:r>
            <a:r>
              <a:rPr lang="en-US" sz="1400" dirty="0" smtClean="0"/>
              <a:t>&amp; </a:t>
            </a:r>
            <a:r>
              <a:rPr lang="en-US" sz="1400" dirty="0"/>
              <a:t>intra-operative </a:t>
            </a:r>
            <a:r>
              <a:rPr lang="en-US" sz="1400" dirty="0" smtClean="0"/>
              <a:t>EHR data 2014 </a:t>
            </a:r>
            <a:r>
              <a:rPr lang="en-US" sz="1400" dirty="0"/>
              <a:t>to </a:t>
            </a:r>
            <a:r>
              <a:rPr lang="en-US" sz="1400" dirty="0" smtClean="0"/>
              <a:t>2023, various </a:t>
            </a:r>
            <a:r>
              <a:rPr lang="en-US" sz="1400" dirty="0"/>
              <a:t>surgical </a:t>
            </a:r>
            <a:r>
              <a:rPr lang="en-US" sz="1400" dirty="0" err="1" smtClean="0"/>
              <a:t>spe</a:t>
            </a:r>
            <a:r>
              <a:rPr lang="en-US" sz="1400" dirty="0" smtClean="0"/>
              <a:t>, Hospital </a:t>
            </a:r>
            <a:r>
              <a:rPr lang="en-US" sz="1400" dirty="0"/>
              <a:t>A </a:t>
            </a:r>
            <a:r>
              <a:rPr lang="en-US" sz="1400" dirty="0" smtClean="0"/>
              <a:t>&amp; </a:t>
            </a:r>
            <a:r>
              <a:rPr lang="en-US" sz="1400" dirty="0"/>
              <a:t>validated </a:t>
            </a:r>
            <a:r>
              <a:rPr lang="en-US" sz="1400" dirty="0" smtClean="0"/>
              <a:t>&amp; </a:t>
            </a:r>
            <a:r>
              <a:rPr lang="en-US" sz="1400" dirty="0"/>
              <a:t>updated at Hospitals B </a:t>
            </a:r>
            <a:r>
              <a:rPr lang="en-US" sz="1400" dirty="0" smtClean="0"/>
              <a:t>&amp; C, Netherlands &amp; Belgium</a:t>
            </a:r>
          </a:p>
          <a:p>
            <a:pPr marL="358775" lvl="1" indent="-179388"/>
            <a:r>
              <a:rPr lang="en-US" sz="1400" dirty="0"/>
              <a:t>AI system PERISCOPE</a:t>
            </a:r>
            <a:r>
              <a:rPr lang="en-US" sz="1400" dirty="0" smtClean="0"/>
              <a:t>®, prediction issued </a:t>
            </a:r>
            <a:r>
              <a:rPr lang="en-US" sz="1400" dirty="0"/>
              <a:t>within 1 h after </a:t>
            </a:r>
            <a:r>
              <a:rPr lang="en-US" sz="1400" dirty="0" smtClean="0"/>
              <a:t>procedure, to </a:t>
            </a:r>
            <a:r>
              <a:rPr lang="en-US" sz="1400" dirty="0"/>
              <a:t>be used </a:t>
            </a:r>
            <a:r>
              <a:rPr lang="en-US" sz="1400" dirty="0" smtClean="0"/>
              <a:t>by physicians/nurses</a:t>
            </a: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4" y="107961"/>
            <a:ext cx="783531" cy="7835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8001" y="3447555"/>
            <a:ext cx="1855758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253,010 surgical </a:t>
            </a:r>
            <a:r>
              <a:rPr lang="en-US" sz="1200" dirty="0" smtClean="0">
                <a:solidFill>
                  <a:schemeClr val="bg1"/>
                </a:solidFill>
              </a:rPr>
              <a:t>procedures, </a:t>
            </a:r>
            <a:r>
              <a:rPr lang="en-US" sz="1200" dirty="0">
                <a:solidFill>
                  <a:schemeClr val="bg1"/>
                </a:solidFill>
              </a:rPr>
              <a:t>23,903 infections within 30-days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414" y="2159327"/>
            <a:ext cx="6856586" cy="1935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152287"/>
            <a:ext cx="24117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Labelled </a:t>
            </a:r>
            <a:r>
              <a:rPr lang="en-US" sz="1100" dirty="0"/>
              <a:t>positive </a:t>
            </a:r>
            <a:r>
              <a:rPr lang="en-US" sz="1100" dirty="0" smtClean="0"/>
              <a:t>7-day &amp; </a:t>
            </a:r>
            <a:r>
              <a:rPr lang="en-US" sz="1100" dirty="0"/>
              <a:t>30-day </a:t>
            </a:r>
            <a:endParaRPr lang="en-US" sz="1100" dirty="0" smtClean="0"/>
          </a:p>
          <a:p>
            <a:r>
              <a:rPr lang="en-US" sz="1100" dirty="0" smtClean="0"/>
              <a:t>1) infectious </a:t>
            </a:r>
            <a:r>
              <a:rPr lang="en-US" sz="1100" dirty="0"/>
              <a:t>complication </a:t>
            </a:r>
            <a:r>
              <a:rPr lang="en-US" sz="1100" dirty="0" smtClean="0"/>
              <a:t>registered</a:t>
            </a:r>
          </a:p>
          <a:p>
            <a:r>
              <a:rPr lang="en-US" sz="1100" dirty="0" smtClean="0"/>
              <a:t>2</a:t>
            </a:r>
            <a:r>
              <a:rPr lang="en-US" sz="1100" dirty="0"/>
              <a:t>) </a:t>
            </a:r>
            <a:r>
              <a:rPr lang="en-US" sz="1100" dirty="0" smtClean="0"/>
              <a:t>Antibiotics administered &gt; </a:t>
            </a:r>
            <a:r>
              <a:rPr lang="en-US" sz="1100" dirty="0"/>
              <a:t>72 h, excluding </a:t>
            </a:r>
            <a:r>
              <a:rPr lang="en-US" sz="1100" dirty="0" smtClean="0"/>
              <a:t>prophylactic regimes and/or </a:t>
            </a:r>
          </a:p>
          <a:p>
            <a:r>
              <a:rPr lang="en-US" sz="1100" dirty="0" smtClean="0"/>
              <a:t>3</a:t>
            </a:r>
            <a:r>
              <a:rPr lang="en-US" sz="1100" dirty="0"/>
              <a:t>) </a:t>
            </a:r>
            <a:r>
              <a:rPr lang="en-US" sz="1100" dirty="0" smtClean="0"/>
              <a:t>surgical </a:t>
            </a:r>
            <a:r>
              <a:rPr lang="en-US" sz="1100" dirty="0"/>
              <a:t>intervention</a:t>
            </a:r>
          </a:p>
          <a:p>
            <a:r>
              <a:rPr lang="en-US" sz="1100" dirty="0" smtClean="0"/>
              <a:t>performed </a:t>
            </a:r>
            <a:r>
              <a:rPr lang="en-US" sz="1100" dirty="0"/>
              <a:t>to treat an infection for the relevant </a:t>
            </a:r>
            <a:r>
              <a:rPr lang="en-US" sz="1100" dirty="0" smtClean="0"/>
              <a:t>time frame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002" y="4165168"/>
            <a:ext cx="8802864" cy="73866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</a:t>
            </a:r>
            <a:r>
              <a:rPr lang="en-US" sz="1400" baseline="30000" dirty="0" smtClean="0">
                <a:solidFill>
                  <a:schemeClr val="bg1"/>
                </a:solidFill>
              </a:rPr>
              <a:t>st</a:t>
            </a:r>
            <a:r>
              <a:rPr lang="en-US" sz="1400" dirty="0" smtClean="0">
                <a:solidFill>
                  <a:schemeClr val="bg1"/>
                </a:solidFill>
              </a:rPr>
              <a:t> study </a:t>
            </a:r>
            <a:r>
              <a:rPr lang="en-US" sz="1400" dirty="0">
                <a:solidFill>
                  <a:schemeClr val="bg1"/>
                </a:solidFill>
              </a:rPr>
              <a:t>aimed at predicting all types </a:t>
            </a:r>
            <a:r>
              <a:rPr lang="en-US" sz="1400" dirty="0" smtClean="0">
                <a:solidFill>
                  <a:schemeClr val="bg1"/>
                </a:solidFill>
              </a:rPr>
              <a:t>of postoperative </a:t>
            </a:r>
            <a:r>
              <a:rPr lang="en-US" sz="1400" dirty="0">
                <a:solidFill>
                  <a:schemeClr val="bg1"/>
                </a:solidFill>
              </a:rPr>
              <a:t>infections (including SSIs, pneumoniae</a:t>
            </a:r>
            <a:r>
              <a:rPr lang="en-US" sz="1400" dirty="0" smtClean="0">
                <a:solidFill>
                  <a:schemeClr val="bg1"/>
                </a:solidFill>
              </a:rPr>
              <a:t>, urinary </a:t>
            </a:r>
            <a:r>
              <a:rPr lang="en-US" sz="1400" dirty="0">
                <a:solidFill>
                  <a:schemeClr val="bg1"/>
                </a:solidFill>
              </a:rPr>
              <a:t>tract infections, and others), using local </a:t>
            </a:r>
            <a:r>
              <a:rPr lang="en-US" sz="1400" dirty="0" smtClean="0">
                <a:solidFill>
                  <a:schemeClr val="bg1"/>
                </a:solidFill>
              </a:rPr>
              <a:t>hospital data </a:t>
            </a:r>
            <a:r>
              <a:rPr lang="en-US" sz="1400" dirty="0">
                <a:solidFill>
                  <a:schemeClr val="bg1"/>
                </a:solidFill>
              </a:rPr>
              <a:t>for validation that does not require manual </a:t>
            </a:r>
            <a:r>
              <a:rPr lang="en-US" sz="1400" dirty="0" smtClean="0">
                <a:solidFill>
                  <a:schemeClr val="bg1"/>
                </a:solidFill>
              </a:rPr>
              <a:t>data inputs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After </a:t>
            </a:r>
            <a:r>
              <a:rPr lang="en-US" sz="1400" dirty="0">
                <a:solidFill>
                  <a:schemeClr val="bg1"/>
                </a:solidFill>
              </a:rPr>
              <a:t>external model validation, updating </a:t>
            </a:r>
            <a:r>
              <a:rPr lang="en-US" sz="1400" dirty="0" smtClean="0">
                <a:solidFill>
                  <a:schemeClr val="bg1"/>
                </a:solidFill>
              </a:rPr>
              <a:t>was performed </a:t>
            </a:r>
            <a:r>
              <a:rPr lang="en-US" sz="1400" dirty="0">
                <a:solidFill>
                  <a:schemeClr val="bg1"/>
                </a:solidFill>
              </a:rPr>
              <a:t>on local historical datasets.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75" y="1015160"/>
            <a:ext cx="7630856" cy="28975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27784" y="4920362"/>
            <a:ext cx="655272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Denkel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et al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. Antimicrobial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Resistance &amp; Infection Control (2024)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13:155, https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://doi.org/10.1186/s13756-024-01505-2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466" y="3909133"/>
            <a:ext cx="450653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AutoNum type="arabicPeriod"/>
            </a:pPr>
            <a:r>
              <a:rPr lang="en-US" sz="1050" b="1" dirty="0" smtClean="0">
                <a:latin typeface="+mj-lt"/>
              </a:rPr>
              <a:t>Full </a:t>
            </a:r>
            <a:r>
              <a:rPr lang="en-US" sz="1050" b="1" dirty="0">
                <a:latin typeface="+mj-lt"/>
              </a:rPr>
              <a:t>automation</a:t>
            </a:r>
            <a:r>
              <a:rPr lang="en-US" sz="1050" dirty="0">
                <a:latin typeface="+mj-lt"/>
              </a:rPr>
              <a:t>, </a:t>
            </a:r>
            <a:r>
              <a:rPr lang="en-US" sz="1050" dirty="0" smtClean="0">
                <a:latin typeface="+mj-lt"/>
              </a:rPr>
              <a:t>information available electronically, accessible </a:t>
            </a:r>
            <a:r>
              <a:rPr lang="fr-FR" sz="1050" dirty="0" smtClean="0">
                <a:latin typeface="+mj-lt"/>
              </a:rPr>
              <a:t>in central </a:t>
            </a:r>
            <a:r>
              <a:rPr lang="fr-FR" sz="1050" dirty="0" err="1">
                <a:latin typeface="+mj-lt"/>
              </a:rPr>
              <a:t>database</a:t>
            </a:r>
            <a:r>
              <a:rPr lang="fr-FR" sz="1050" dirty="0">
                <a:latin typeface="+mj-lt"/>
              </a:rPr>
              <a:t> or </a:t>
            </a:r>
            <a:r>
              <a:rPr lang="fr-FR" sz="1050" dirty="0" err="1" smtClean="0">
                <a:latin typeface="+mj-lt"/>
              </a:rPr>
              <a:t>register</a:t>
            </a:r>
            <a:endParaRPr lang="fr-FR" sz="1050" dirty="0">
              <a:latin typeface="+mj-lt"/>
            </a:endParaRPr>
          </a:p>
          <a:p>
            <a:pPr marL="176213" indent="-176213">
              <a:buAutoNum type="arabicPeriod"/>
            </a:pPr>
            <a:r>
              <a:rPr lang="en-US" sz="1050" b="1" dirty="0" smtClean="0">
                <a:latin typeface="+mj-lt"/>
              </a:rPr>
              <a:t>Simple algorithm,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avoid </a:t>
            </a:r>
            <a:r>
              <a:rPr lang="en-US" sz="1000" dirty="0">
                <a:latin typeface="+mj-lt"/>
              </a:rPr>
              <a:t>large variability in </a:t>
            </a:r>
            <a:r>
              <a:rPr lang="en-US" sz="1000" dirty="0" smtClean="0">
                <a:latin typeface="+mj-lt"/>
              </a:rPr>
              <a:t>source data </a:t>
            </a:r>
            <a:r>
              <a:rPr lang="en-US" sz="1000" dirty="0">
                <a:latin typeface="+mj-lt"/>
              </a:rPr>
              <a:t>between </a:t>
            </a:r>
            <a:r>
              <a:rPr lang="en-US" sz="1000" dirty="0" smtClean="0">
                <a:latin typeface="+mj-lt"/>
              </a:rPr>
              <a:t>hospitals,  </a:t>
            </a:r>
            <a:r>
              <a:rPr lang="en-US" sz="1000" dirty="0">
                <a:latin typeface="+mj-lt"/>
              </a:rPr>
              <a:t>creation of </a:t>
            </a:r>
            <a:r>
              <a:rPr lang="en-US" sz="1000" dirty="0" smtClean="0">
                <a:latin typeface="+mj-lt"/>
              </a:rPr>
              <a:t>a rule-based </a:t>
            </a:r>
            <a:r>
              <a:rPr lang="en-US" sz="1000" dirty="0">
                <a:latin typeface="+mj-lt"/>
              </a:rPr>
              <a:t>algorithm </a:t>
            </a:r>
            <a:r>
              <a:rPr lang="en-US" sz="1000" dirty="0" smtClean="0">
                <a:latin typeface="+mj-lt"/>
              </a:rPr>
              <a:t>applied </a:t>
            </a:r>
            <a:r>
              <a:rPr lang="en-US" sz="1000" dirty="0">
                <a:latin typeface="+mj-lt"/>
              </a:rPr>
              <a:t>to data </a:t>
            </a:r>
            <a:r>
              <a:rPr lang="en-US" sz="1000" dirty="0" smtClean="0">
                <a:latin typeface="+mj-lt"/>
              </a:rPr>
              <a:t>from all hospitals</a:t>
            </a:r>
            <a:endParaRPr lang="en-US" sz="1000" dirty="0">
              <a:latin typeface="+mj-lt"/>
            </a:endParaRPr>
          </a:p>
          <a:p>
            <a:r>
              <a:rPr lang="en-US" sz="1050" dirty="0">
                <a:latin typeface="+mj-lt"/>
              </a:rPr>
              <a:t>3. </a:t>
            </a:r>
            <a:r>
              <a:rPr lang="en-US" sz="1050" b="1" dirty="0">
                <a:latin typeface="+mj-lt"/>
              </a:rPr>
              <a:t>Ascertaining performance </a:t>
            </a:r>
            <a:r>
              <a:rPr lang="en-US" sz="1050" dirty="0">
                <a:latin typeface="+mj-lt"/>
              </a:rPr>
              <a:t>of </a:t>
            </a:r>
            <a:r>
              <a:rPr lang="en-US" sz="1050" dirty="0" smtClean="0">
                <a:latin typeface="+mj-lt"/>
              </a:rPr>
              <a:t>algorithm &amp; completeness of </a:t>
            </a:r>
            <a:r>
              <a:rPr lang="en-US" sz="1050" dirty="0">
                <a:latin typeface="+mj-lt"/>
              </a:rPr>
              <a:t>data </a:t>
            </a:r>
            <a:r>
              <a:rPr lang="en-US" sz="1050" dirty="0" smtClean="0">
                <a:latin typeface="+mj-lt"/>
              </a:rPr>
              <a:t>sources</a:t>
            </a:r>
            <a:endParaRPr lang="en-US" sz="1050" dirty="0">
              <a:latin typeface="+mj-lt"/>
            </a:endParaRPr>
          </a:p>
          <a:p>
            <a:r>
              <a:rPr lang="en-US" sz="1050" dirty="0">
                <a:latin typeface="+mj-lt"/>
              </a:rPr>
              <a:t>4. </a:t>
            </a:r>
            <a:r>
              <a:rPr lang="en-US" sz="1050" b="1" dirty="0">
                <a:latin typeface="+mj-lt"/>
              </a:rPr>
              <a:t>Exclusion of superficial SSIs</a:t>
            </a:r>
            <a:r>
              <a:rPr lang="en-US" sz="1050" dirty="0">
                <a:latin typeface="+mj-lt"/>
              </a:rPr>
              <a:t> from the case-definition</a:t>
            </a:r>
            <a:r>
              <a:rPr lang="en-US" sz="1050" dirty="0" smtClean="0">
                <a:latin typeface="+mj-lt"/>
              </a:rPr>
              <a:t>.</a:t>
            </a:r>
            <a:endParaRPr lang="en-US" sz="1050" dirty="0">
              <a:latin typeface="+mj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971031" cy="55635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547664" y="130324"/>
            <a:ext cx="5376662" cy="85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Automated surveillance </a:t>
            </a:r>
            <a:r>
              <a:rPr lang="en-US" sz="2000" b="1" dirty="0" smtClean="0">
                <a:solidFill>
                  <a:srgbClr val="002060"/>
                </a:solidFill>
              </a:rPr>
              <a:t>for SSI </a:t>
            </a:r>
            <a:r>
              <a:rPr lang="en-US" sz="2000" b="1" dirty="0">
                <a:solidFill>
                  <a:srgbClr val="002060"/>
                </a:solidFill>
              </a:rPr>
              <a:t>in hospitals and </a:t>
            </a:r>
            <a:r>
              <a:rPr lang="en-US" sz="2000" b="1" dirty="0" smtClean="0">
                <a:solidFill>
                  <a:srgbClr val="002060"/>
                </a:solidFill>
              </a:rPr>
              <a:t>surveillance networks–expert perspectives for </a:t>
            </a:r>
            <a:r>
              <a:rPr lang="en-US" sz="2000" b="1" dirty="0">
                <a:solidFill>
                  <a:srgbClr val="002060"/>
                </a:solidFill>
              </a:rPr>
              <a:t>implementation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8003" y="3909133"/>
            <a:ext cx="435597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+mj-lt"/>
              </a:rPr>
              <a:t>5</a:t>
            </a:r>
            <a:r>
              <a:rPr lang="en-US" sz="1050" dirty="0">
                <a:latin typeface="+mj-lt"/>
              </a:rPr>
              <a:t>. </a:t>
            </a:r>
            <a:r>
              <a:rPr lang="en-US" sz="1050" b="1" dirty="0">
                <a:latin typeface="+mj-lt"/>
              </a:rPr>
              <a:t>Non-inclusion of information on the pre- or </a:t>
            </a:r>
            <a:r>
              <a:rPr lang="en-US" sz="1050" b="1" dirty="0" err="1" smtClean="0">
                <a:latin typeface="+mj-lt"/>
              </a:rPr>
              <a:t>postoperation</a:t>
            </a:r>
            <a:r>
              <a:rPr lang="en-US" sz="1050" b="1" dirty="0" smtClean="0">
                <a:latin typeface="+mj-lt"/>
              </a:rPr>
              <a:t> use </a:t>
            </a:r>
            <a:r>
              <a:rPr lang="en-US" sz="1050" b="1" dirty="0">
                <a:latin typeface="+mj-lt"/>
              </a:rPr>
              <a:t>of medication, prophylaxis</a:t>
            </a:r>
            <a:r>
              <a:rPr lang="en-US" sz="1050" dirty="0">
                <a:latin typeface="+mj-lt"/>
              </a:rPr>
              <a:t>, or the </a:t>
            </a:r>
            <a:r>
              <a:rPr lang="en-US" sz="1050" dirty="0" smtClean="0">
                <a:latin typeface="+mj-lt"/>
              </a:rPr>
              <a:t>use of </a:t>
            </a:r>
            <a:r>
              <a:rPr lang="en-US" sz="1050" dirty="0">
                <a:latin typeface="+mj-lt"/>
              </a:rPr>
              <a:t>antimicrobial prescriptions to treat the SSI </a:t>
            </a:r>
            <a:r>
              <a:rPr lang="en-US" sz="1050" dirty="0" smtClean="0">
                <a:latin typeface="+mj-lt"/>
              </a:rPr>
              <a:t>unless national </a:t>
            </a:r>
            <a:r>
              <a:rPr lang="en-US" sz="1050" dirty="0">
                <a:latin typeface="+mj-lt"/>
              </a:rPr>
              <a:t>data can be linked to HAIBA.</a:t>
            </a:r>
          </a:p>
          <a:p>
            <a:r>
              <a:rPr lang="en-US" sz="1050" dirty="0">
                <a:latin typeface="+mj-lt"/>
              </a:rPr>
              <a:t>6. </a:t>
            </a:r>
            <a:r>
              <a:rPr lang="en-US" sz="1050" b="1" dirty="0">
                <a:latin typeface="+mj-lt"/>
              </a:rPr>
              <a:t>HAIBA’s trend monitoring for SSIs may </a:t>
            </a:r>
            <a:r>
              <a:rPr lang="en-US" sz="1050" b="1" dirty="0" smtClean="0">
                <a:latin typeface="+mj-lt"/>
              </a:rPr>
              <a:t>underestimate </a:t>
            </a:r>
            <a:r>
              <a:rPr lang="en-US" sz="1050" dirty="0">
                <a:latin typeface="+mj-lt"/>
              </a:rPr>
              <a:t>of the </a:t>
            </a:r>
            <a:r>
              <a:rPr lang="en-US" sz="1050" dirty="0" smtClean="0">
                <a:latin typeface="+mj-lt"/>
              </a:rPr>
              <a:t>number of SSIs </a:t>
            </a:r>
            <a:r>
              <a:rPr lang="en-US" sz="105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050" dirty="0" smtClean="0">
                <a:latin typeface="+mj-lt"/>
              </a:rPr>
              <a:t>identification of SSI </a:t>
            </a:r>
            <a:r>
              <a:rPr lang="en-US" sz="1050" dirty="0">
                <a:latin typeface="+mj-lt"/>
              </a:rPr>
              <a:t>cases </a:t>
            </a:r>
            <a:r>
              <a:rPr lang="en-US" sz="1050" dirty="0" smtClean="0">
                <a:latin typeface="+mj-lt"/>
              </a:rPr>
              <a:t>based </a:t>
            </a:r>
            <a:r>
              <a:rPr lang="en-US" sz="1050" dirty="0">
                <a:latin typeface="+mj-lt"/>
              </a:rPr>
              <a:t>on microbiological culture </a:t>
            </a:r>
            <a:r>
              <a:rPr lang="en-US" sz="1050" dirty="0" smtClean="0">
                <a:latin typeface="+mj-lt"/>
              </a:rPr>
              <a:t>results</a:t>
            </a:r>
            <a:endParaRPr lang="fr-FR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6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73" y="1664980"/>
            <a:ext cx="4912710" cy="225817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071" y="4851708"/>
            <a:ext cx="3838203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Sarah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Peisl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i="1" dirty="0">
                <a:solidFill>
                  <a:schemeClr val="bg1">
                    <a:lumMod val="50000"/>
                  </a:schemeClr>
                </a:solidFill>
              </a:rPr>
              <a:t>BJS, 2024, </a:t>
            </a:r>
            <a:r>
              <a:rPr lang="nl-NL" sz="1000" i="1" dirty="0" smtClean="0">
                <a:solidFill>
                  <a:schemeClr val="bg1">
                    <a:lumMod val="50000"/>
                  </a:schemeClr>
                </a:solidFill>
              </a:rPr>
              <a:t>znae138 https</a:t>
            </a:r>
            <a:r>
              <a:rPr lang="nl-NL" sz="1000" i="1" dirty="0">
                <a:solidFill>
                  <a:schemeClr val="bg1">
                    <a:lumMod val="50000"/>
                  </a:schemeClr>
                </a:solidFill>
              </a:rPr>
              <a:t>://doi.org/10.1093/bjs/znae138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19398" y="97433"/>
            <a:ext cx="6545559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Influence of patient characteristics on microbial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composition in surgical-site infections: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insights from national </a:t>
            </a:r>
            <a:r>
              <a:rPr lang="en-US" sz="2000" b="1" dirty="0">
                <a:solidFill>
                  <a:srgbClr val="002060"/>
                </a:solidFill>
              </a:rPr>
              <a:t>surveillance study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Retrospective </a:t>
            </a:r>
            <a:r>
              <a:rPr lang="en-US" sz="1800" dirty="0"/>
              <a:t>cohort study included 538 893 patients from </a:t>
            </a:r>
            <a:r>
              <a:rPr lang="en-US" sz="1800" dirty="0" smtClean="0"/>
              <a:t>Swiss </a:t>
            </a:r>
            <a:r>
              <a:rPr lang="en-US" sz="1800" dirty="0" err="1" smtClean="0"/>
              <a:t>noso</a:t>
            </a:r>
            <a:r>
              <a:rPr lang="en-US" sz="1800" dirty="0" smtClean="0"/>
              <a:t> </a:t>
            </a:r>
          </a:p>
          <a:p>
            <a:pPr lvl="1"/>
            <a:r>
              <a:rPr lang="en-US" sz="1600" dirty="0" err="1"/>
              <a:t>Multilabel</a:t>
            </a:r>
            <a:r>
              <a:rPr lang="en-US" sz="1600" dirty="0"/>
              <a:t> classification methods, adaptive boosting and Gaussian Naive </a:t>
            </a:r>
            <a:r>
              <a:rPr lang="en-US" sz="1600" dirty="0" smtClean="0"/>
              <a:t>Bayes</a:t>
            </a:r>
          </a:p>
          <a:p>
            <a:pPr lvl="1"/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168661" y="1959099"/>
            <a:ext cx="44753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10 632 microbiological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wound swabs available. 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57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%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Enterobacterales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, 31% 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Staphylococcus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spp.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28% 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</a:rPr>
              <a:t>Enterococcus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spp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Predictors 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of the microbial composition of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SSIs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Age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(mean feature importance 0.260, 95% 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c.i.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0.209-0.309)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BMI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(0.224,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0.177-0.271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), </a:t>
            </a:r>
            <a:endParaRPr lang="en-US" sz="1200" dirty="0" smtClean="0">
              <a:solidFill>
                <a:srgbClr val="000000"/>
              </a:solidFill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Duration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of surgery (0.221,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0.180-0.269)</a:t>
            </a:r>
            <a:endParaRPr lang="fr-FR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2177" y="4828625"/>
            <a:ext cx="51991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https://colab. research.google.com/drive/1R1v-EYn0bH5DLN0UniFiE6kHUUIHX1 </a:t>
            </a:r>
            <a:r>
              <a:rPr lang="fr-FR" sz="1000" dirty="0" err="1"/>
              <a:t>ok?usp</a:t>
            </a:r>
            <a:r>
              <a:rPr lang="fr-FR" sz="1000" dirty="0"/>
              <a:t>=sharing.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7306" y="4049422"/>
            <a:ext cx="4144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In</a:t>
            </a:r>
            <a:r>
              <a:rPr lang="fr-FR" sz="1200" i="1" dirty="0" err="1"/>
              <a:t>SSI</a:t>
            </a:r>
            <a:r>
              <a:rPr lang="fr-FR" sz="1200" dirty="0" err="1"/>
              <a:t>ght</a:t>
            </a:r>
            <a:r>
              <a:rPr lang="fr-FR" sz="1200" dirty="0"/>
              <a:t> </a:t>
            </a:r>
            <a:r>
              <a:rPr lang="en-US" sz="1200" dirty="0" smtClean="0"/>
              <a:t>tool </a:t>
            </a:r>
            <a:r>
              <a:rPr lang="en-US" sz="1200" dirty="0"/>
              <a:t>enhances the understanding of these predictions with ICE </a:t>
            </a:r>
            <a:r>
              <a:rPr lang="en-US" sz="1200" dirty="0" smtClean="0"/>
              <a:t>plots </a:t>
            </a:r>
            <a:r>
              <a:rPr lang="en-US" sz="1200" dirty="0" smtClean="0">
                <a:sym typeface="Wingdings" panose="05000000000000000000" pitchFamily="2" charset="2"/>
              </a:rPr>
              <a:t> </a:t>
            </a:r>
            <a:r>
              <a:rPr lang="en-US" sz="1200" dirty="0" smtClean="0"/>
              <a:t>graph </a:t>
            </a:r>
            <a:r>
              <a:rPr lang="en-US" sz="1200" dirty="0"/>
              <a:t>how changes in age, BMI, and duration of surgery affect the likelihood of different microbes being present.</a:t>
            </a:r>
            <a:endParaRPr lang="fr-FR" sz="1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0247"/>
            <a:ext cx="1071563" cy="1071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661" y="3777883"/>
            <a:ext cx="4681128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ecilia LT Std"/>
              </a:rPr>
              <a:t>Increasing age and duration of surgical procedure as well as decreasing BMI were associated with a shift from </a:t>
            </a:r>
            <a:r>
              <a:rPr lang="en-US" sz="1400" i="1" dirty="0">
                <a:solidFill>
                  <a:schemeClr val="bg1"/>
                </a:solidFill>
                <a:latin typeface="Caecilia LT Std"/>
              </a:rPr>
              <a:t>Staphylococcus </a:t>
            </a:r>
            <a:r>
              <a:rPr lang="en-US" sz="1400" dirty="0">
                <a:solidFill>
                  <a:schemeClr val="bg1"/>
                </a:solidFill>
                <a:latin typeface="Caecilia LT Std"/>
              </a:rPr>
              <a:t>spp. to </a:t>
            </a:r>
            <a:r>
              <a:rPr lang="en-US" sz="1400" dirty="0" err="1">
                <a:solidFill>
                  <a:schemeClr val="bg1"/>
                </a:solidFill>
                <a:latin typeface="Caecilia LT Std"/>
              </a:rPr>
              <a:t>Enterobacterales</a:t>
            </a:r>
            <a:r>
              <a:rPr lang="en-US" sz="1400" dirty="0">
                <a:solidFill>
                  <a:schemeClr val="bg1"/>
                </a:solidFill>
                <a:latin typeface="Caecilia LT Std"/>
              </a:rPr>
              <a:t> and </a:t>
            </a:r>
            <a:r>
              <a:rPr lang="en-US" sz="1400" i="1" dirty="0">
                <a:solidFill>
                  <a:schemeClr val="bg1"/>
                </a:solidFill>
                <a:latin typeface="Caecilia LT Std"/>
              </a:rPr>
              <a:t>Enterococcus </a:t>
            </a:r>
            <a:r>
              <a:rPr lang="en-US" sz="1400" dirty="0">
                <a:solidFill>
                  <a:schemeClr val="bg1"/>
                </a:solidFill>
                <a:latin typeface="Caecilia LT Std"/>
              </a:rPr>
              <a:t>spp. 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552" y="4920362"/>
            <a:ext cx="3838203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a-DK" sz="1000" i="1" dirty="0">
                <a:solidFill>
                  <a:schemeClr val="bg1">
                    <a:lumMod val="50000"/>
                  </a:schemeClr>
                </a:solidFill>
              </a:rPr>
              <a:t>Long et al., Sci. Transl. Med. 16, eadk8222 (2024) 10 April 2024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97433"/>
            <a:ext cx="6193357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Contribution of the patient microbiome to </a:t>
            </a:r>
            <a:r>
              <a:rPr lang="en-US" sz="2000" b="1" dirty="0" smtClean="0">
                <a:solidFill>
                  <a:srgbClr val="002060"/>
                </a:solidFill>
              </a:rPr>
              <a:t>SSI </a:t>
            </a:r>
            <a:r>
              <a:rPr lang="en-US" sz="2000" b="1" dirty="0">
                <a:solidFill>
                  <a:srgbClr val="002060"/>
                </a:solidFill>
              </a:rPr>
              <a:t>and antibiotic prophylaxis failure </a:t>
            </a:r>
            <a:r>
              <a:rPr lang="en-US" sz="2000" b="1" dirty="0" smtClean="0">
                <a:solidFill>
                  <a:srgbClr val="002060"/>
                </a:solidFill>
              </a:rPr>
              <a:t>in spine </a:t>
            </a:r>
            <a:r>
              <a:rPr lang="en-US" sz="2000" b="1" dirty="0">
                <a:solidFill>
                  <a:srgbClr val="002060"/>
                </a:solidFill>
              </a:rPr>
              <a:t>surgery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55576" y="1164482"/>
            <a:ext cx="4395912" cy="3394472"/>
          </a:xfrm>
        </p:spPr>
        <p:txBody>
          <a:bodyPr>
            <a:noAutofit/>
          </a:bodyPr>
          <a:lstStyle/>
          <a:p>
            <a:pPr marL="179388" indent="-179388"/>
            <a:r>
              <a:rPr lang="en-US" sz="1600" dirty="0" smtClean="0"/>
              <a:t>Prospective </a:t>
            </a:r>
            <a:r>
              <a:rPr lang="en-US" sz="1600" dirty="0"/>
              <a:t>cohort </a:t>
            </a:r>
            <a:r>
              <a:rPr lang="en-US" sz="1600" dirty="0" smtClean="0"/>
              <a:t>study</a:t>
            </a:r>
          </a:p>
          <a:p>
            <a:pPr marL="179388" indent="-179388"/>
            <a:r>
              <a:rPr lang="en-US" sz="1600" dirty="0" smtClean="0"/>
              <a:t>204 </a:t>
            </a:r>
            <a:r>
              <a:rPr lang="en-US" sz="1600" dirty="0"/>
              <a:t>patients undergoing instrumented spine </a:t>
            </a:r>
            <a:r>
              <a:rPr lang="en-US" sz="1600" dirty="0" smtClean="0"/>
              <a:t>surgery, </a:t>
            </a:r>
            <a:r>
              <a:rPr lang="en-US" sz="1600" dirty="0"/>
              <a:t>14 (6.8%) </a:t>
            </a:r>
            <a:r>
              <a:rPr lang="en-US" sz="1600" dirty="0" smtClean="0"/>
              <a:t>SSI </a:t>
            </a:r>
            <a:endParaRPr lang="en-US" sz="1600" dirty="0"/>
          </a:p>
          <a:p>
            <a:pPr marL="179388" indent="-179388"/>
            <a:r>
              <a:rPr lang="fr-FR" sz="1600" dirty="0" err="1"/>
              <a:t>Preoperative</a:t>
            </a:r>
            <a:r>
              <a:rPr lang="fr-FR" sz="1600" dirty="0"/>
              <a:t> </a:t>
            </a:r>
            <a:r>
              <a:rPr lang="fr-FR" sz="1600" dirty="0" err="1"/>
              <a:t>microbiome</a:t>
            </a:r>
            <a:r>
              <a:rPr lang="fr-FR" sz="1600" dirty="0"/>
              <a:t> </a:t>
            </a:r>
            <a:r>
              <a:rPr lang="fr-FR" sz="1600" dirty="0" err="1"/>
              <a:t>sampling</a:t>
            </a:r>
            <a:r>
              <a:rPr lang="fr-FR" sz="1600" dirty="0"/>
              <a:t> </a:t>
            </a:r>
            <a:endParaRPr lang="fr-FR" sz="1600" dirty="0" smtClean="0"/>
          </a:p>
          <a:p>
            <a:pPr marL="449263" lvl="1" indent="-179388"/>
            <a:r>
              <a:rPr lang="fr-FR" sz="1200" dirty="0" smtClean="0"/>
              <a:t>Skin</a:t>
            </a:r>
            <a:r>
              <a:rPr lang="fr-FR" sz="1200" dirty="0"/>
              <a:t>, nasal, and rectal </a:t>
            </a:r>
            <a:r>
              <a:rPr lang="fr-FR" sz="1200" dirty="0" err="1"/>
              <a:t>swabs</a:t>
            </a:r>
            <a:r>
              <a:rPr lang="fr-FR" sz="1200" dirty="0"/>
              <a:t> for </a:t>
            </a:r>
            <a:r>
              <a:rPr lang="fr-FR" sz="1200" dirty="0" err="1"/>
              <a:t>metagenomic</a:t>
            </a:r>
            <a:r>
              <a:rPr lang="fr-FR" sz="1200" dirty="0"/>
              <a:t>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</a:t>
            </a:r>
            <a:endParaRPr lang="fr-FR" sz="1200" dirty="0"/>
          </a:p>
          <a:p>
            <a:pPr marL="179388" indent="-179388"/>
            <a:r>
              <a:rPr lang="fr-FR" sz="1600" dirty="0" err="1"/>
              <a:t>Perioperative</a:t>
            </a:r>
            <a:r>
              <a:rPr lang="fr-FR" sz="1600" dirty="0"/>
              <a:t> </a:t>
            </a:r>
            <a:r>
              <a:rPr lang="fr-FR" sz="1600" dirty="0" err="1"/>
              <a:t>antibiotic</a:t>
            </a:r>
            <a:r>
              <a:rPr lang="fr-FR" sz="1600" dirty="0"/>
              <a:t> </a:t>
            </a:r>
            <a:r>
              <a:rPr lang="fr-FR" sz="1600" dirty="0" err="1"/>
              <a:t>prophylaxis</a:t>
            </a:r>
            <a:r>
              <a:rPr lang="fr-FR" sz="1600" dirty="0"/>
              <a:t> (</a:t>
            </a:r>
            <a:r>
              <a:rPr lang="fr-FR" sz="1600" dirty="0" err="1"/>
              <a:t>cefazolin</a:t>
            </a:r>
            <a:r>
              <a:rPr lang="fr-FR" sz="1600" dirty="0"/>
              <a:t>) </a:t>
            </a:r>
          </a:p>
          <a:p>
            <a:pPr marL="179388" indent="-179388"/>
            <a:r>
              <a:rPr lang="en-US" sz="1600" dirty="0"/>
              <a:t>Genomic comparisons </a:t>
            </a:r>
            <a:endParaRPr lang="en-US" sz="1600" dirty="0" smtClean="0"/>
          </a:p>
          <a:p>
            <a:pPr marL="449263" lvl="1" indent="-179388"/>
            <a:r>
              <a:rPr lang="en-US" sz="1200" dirty="0" smtClean="0"/>
              <a:t>Each </a:t>
            </a:r>
            <a:r>
              <a:rPr lang="en-US" sz="1200" dirty="0"/>
              <a:t>patient’s SSI isolate vs their own preoperative microbiome </a:t>
            </a:r>
            <a:r>
              <a:rPr lang="en-US" sz="1200" dirty="0" smtClean="0"/>
              <a:t>and </a:t>
            </a:r>
            <a:r>
              <a:rPr lang="en-US" sz="1200" dirty="0"/>
              <a:t>vs other patients’ microbiome data to rule out common sources </a:t>
            </a:r>
          </a:p>
          <a:p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106362" y="3867894"/>
            <a:ext cx="4445126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• Most SSI bugs came from the patient: ~86%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• Antibiotic prophylaxis mismatch: ~59%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Time for a paradigm shift in SSI prevention?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• Should we consider </a:t>
            </a:r>
            <a:r>
              <a:rPr lang="en-US" sz="1400" dirty="0" err="1">
                <a:solidFill>
                  <a:schemeClr val="bg1"/>
                </a:solidFill>
              </a:rPr>
              <a:t>individualised</a:t>
            </a:r>
            <a:r>
              <a:rPr lang="en-US" sz="1400" dirty="0">
                <a:solidFill>
                  <a:schemeClr val="bg1"/>
                </a:solidFill>
              </a:rPr>
              <a:t> surgical prophylaxis?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553" y="1483290"/>
            <a:ext cx="4329017" cy="36087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88024" y="1091520"/>
            <a:ext cx="4222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Correlation between preoperative skin microbiome composition and postoperative SSI pathogens as a function of surgical anatomic location</a:t>
            </a:r>
            <a:endParaRPr lang="fr-FR" sz="1000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53" y="54751"/>
            <a:ext cx="939613" cy="9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39" y="1923678"/>
            <a:ext cx="5623367" cy="26809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91824" y="4714556"/>
            <a:ext cx="281865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Wen-Sen Chen, Clinical Microbiology and Infection, https://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doi.org/10.1016/j.cmi.2025.01.004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059582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05689" y="130324"/>
            <a:ext cx="6035406" cy="8572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Bathing with 2% chlorhexidine gluconate </a:t>
            </a:r>
            <a:r>
              <a:rPr lang="en-US" sz="2000" b="1" dirty="0" smtClean="0">
                <a:solidFill>
                  <a:srgbClr val="002060"/>
                </a:solidFill>
              </a:rPr>
              <a:t>vs </a:t>
            </a:r>
            <a:r>
              <a:rPr lang="en-US" sz="2000" b="1" dirty="0">
                <a:solidFill>
                  <a:srgbClr val="002060"/>
                </a:solidFill>
              </a:rPr>
              <a:t>routine care for preventing </a:t>
            </a:r>
            <a:r>
              <a:rPr lang="en-US" sz="2000" b="1" dirty="0" smtClean="0">
                <a:solidFill>
                  <a:srgbClr val="002060"/>
                </a:solidFill>
              </a:rPr>
              <a:t>SSI after </a:t>
            </a:r>
            <a:r>
              <a:rPr lang="en-US" sz="2000" b="1" dirty="0">
                <a:solidFill>
                  <a:srgbClr val="002060"/>
                </a:solidFill>
              </a:rPr>
              <a:t>pancreatic </a:t>
            </a:r>
            <a:r>
              <a:rPr lang="en-US" sz="2000" b="1" dirty="0" smtClean="0">
                <a:solidFill>
                  <a:srgbClr val="002060"/>
                </a:solidFill>
              </a:rPr>
              <a:t>surgery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RCT, large-volume </a:t>
            </a:r>
            <a:r>
              <a:rPr lang="en-US" sz="1800" dirty="0"/>
              <a:t>pancreatic </a:t>
            </a:r>
            <a:r>
              <a:rPr lang="en-US" sz="1800" dirty="0" err="1" smtClean="0"/>
              <a:t>centre</a:t>
            </a:r>
            <a:r>
              <a:rPr lang="en-US" sz="1800" dirty="0" smtClean="0"/>
              <a:t>, 1/01/2021 to 31/12/2022</a:t>
            </a:r>
          </a:p>
          <a:p>
            <a:r>
              <a:rPr lang="en-US" sz="1800" dirty="0"/>
              <a:t>614 </a:t>
            </a:r>
            <a:r>
              <a:rPr lang="en-US" sz="1800" dirty="0" smtClean="0"/>
              <a:t>patients in </a:t>
            </a:r>
            <a:r>
              <a:rPr lang="en-US" sz="1800" dirty="0"/>
              <a:t>intention-to-treat </a:t>
            </a:r>
            <a:r>
              <a:rPr lang="en-US" sz="1800" dirty="0" smtClean="0"/>
              <a:t>analysis</a:t>
            </a:r>
          </a:p>
          <a:p>
            <a:pPr lvl="1"/>
            <a:r>
              <a:rPr lang="en-US" sz="1600" dirty="0"/>
              <a:t>311 </a:t>
            </a:r>
            <a:r>
              <a:rPr lang="en-US" sz="1600" dirty="0" smtClean="0"/>
              <a:t>intervention: bathing </a:t>
            </a:r>
            <a:r>
              <a:rPr lang="en-US" sz="1600" dirty="0"/>
              <a:t>with a 2% CHG </a:t>
            </a:r>
            <a:r>
              <a:rPr lang="en-US" sz="1600" dirty="0" smtClean="0"/>
              <a:t>wipe / </a:t>
            </a:r>
            <a:r>
              <a:rPr lang="en-US" sz="1600" dirty="0"/>
              <a:t>303 </a:t>
            </a:r>
            <a:r>
              <a:rPr lang="en-US" sz="1600" dirty="0" smtClean="0"/>
              <a:t>control: routine care</a:t>
            </a:r>
            <a:r>
              <a:rPr lang="en-US" sz="1600" dirty="0"/>
              <a:t>, </a:t>
            </a:r>
            <a:r>
              <a:rPr lang="en-US" sz="1600" dirty="0" smtClean="0"/>
              <a:t>soap &amp; water</a:t>
            </a:r>
            <a:endParaRPr lang="fr-FR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3" y="57240"/>
            <a:ext cx="750114" cy="9220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143" y="3651870"/>
            <a:ext cx="36896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Time </a:t>
            </a:r>
            <a:r>
              <a:rPr lang="en-US" sz="1400" dirty="0"/>
              <a:t>to SSI </a:t>
            </a:r>
            <a:r>
              <a:rPr lang="en-US" sz="1400" dirty="0" smtClean="0"/>
              <a:t>significantly </a:t>
            </a:r>
            <a:r>
              <a:rPr lang="en-US" sz="1400" dirty="0"/>
              <a:t>extended </a:t>
            </a:r>
            <a:r>
              <a:rPr lang="en-US" sz="1400" dirty="0" smtClean="0"/>
              <a:t>in </a:t>
            </a:r>
            <a:r>
              <a:rPr lang="en-US" sz="1400" dirty="0"/>
              <a:t>the intervention </a:t>
            </a:r>
            <a:r>
              <a:rPr lang="en-US" sz="1400" dirty="0" smtClean="0"/>
              <a:t>arm (</a:t>
            </a:r>
            <a:r>
              <a:rPr lang="en-US" sz="1400" dirty="0"/>
              <a:t>log-rank test, p 0.047</a:t>
            </a:r>
            <a:r>
              <a:rPr lang="en-US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No adverse events </a:t>
            </a:r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37741" y="4568362"/>
            <a:ext cx="5112568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Bathing with 2% CHG could potentially reduce the incidence of SSI for the patients </a:t>
            </a:r>
            <a:r>
              <a:rPr lang="en-US" sz="1400" dirty="0" smtClean="0">
                <a:solidFill>
                  <a:schemeClr val="bg1"/>
                </a:solidFill>
              </a:rPr>
              <a:t>scheduled to </a:t>
            </a:r>
            <a:r>
              <a:rPr lang="en-US" sz="1400" dirty="0">
                <a:solidFill>
                  <a:schemeClr val="bg1"/>
                </a:solidFill>
              </a:rPr>
              <a:t>undergo pancreatic surgery 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44604"/>
              </p:ext>
            </p:extLst>
          </p:nvPr>
        </p:nvGraphicFramePr>
        <p:xfrm>
          <a:off x="82143" y="2334921"/>
          <a:ext cx="36896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Intervention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Control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Int to </a:t>
                      </a:r>
                      <a:r>
                        <a:rPr lang="fr-FR" sz="1200" dirty="0" err="1" smtClean="0"/>
                        <a:t>treat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21/311, 6.8%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33/303, 10.9%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0.07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Perprotocol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21/272, 7.7%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33/242, 13.4% 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0.036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767570" y="2302224"/>
            <a:ext cx="9213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latin typeface="+mj-lt"/>
              </a:rPr>
              <a:t>ITT </a:t>
            </a:r>
            <a:r>
              <a:rPr lang="fr-FR" sz="1200" b="1" dirty="0" err="1">
                <a:latin typeface="+mj-lt"/>
              </a:rPr>
              <a:t>analysis</a:t>
            </a:r>
            <a:endParaRPr lang="fr-FR" sz="12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3692" y="2302223"/>
            <a:ext cx="8874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latin typeface="+mj-lt"/>
              </a:rPr>
              <a:t>PP </a:t>
            </a:r>
            <a:r>
              <a:rPr lang="fr-FR" sz="1200" b="1" dirty="0" err="1">
                <a:latin typeface="+mj-lt"/>
              </a:rPr>
              <a:t>analysis</a:t>
            </a:r>
            <a:endParaRPr lang="fr-FR" sz="1200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17899" y="2826964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Control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78570" y="3475738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00B050"/>
                </a:solidFill>
              </a:rPr>
              <a:t>Intervention</a:t>
            </a:r>
            <a:endParaRPr lang="fr-FR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3268" y="4714479"/>
            <a:ext cx="410445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Matthieu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Boisson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Intensive Care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Med  </a:t>
            </a:r>
          </a:p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://doi.org/10.1007/s00134-024-07693-0</a:t>
            </a:r>
            <a:endParaRPr lang="en-US" sz="1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98757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60152" y="58316"/>
            <a:ext cx="5980943" cy="857250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Chlorhexidine‑</a:t>
            </a:r>
            <a:r>
              <a:rPr lang="fr-FR" sz="2000" b="1" dirty="0" err="1">
                <a:solidFill>
                  <a:srgbClr val="002060"/>
                </a:solidFill>
              </a:rPr>
              <a:t>alcohol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compared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with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povidone‑iodine‑alcohol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>
                <a:solidFill>
                  <a:srgbClr val="002060"/>
                </a:solidFill>
              </a:rPr>
              <a:t>skin </a:t>
            </a:r>
            <a:r>
              <a:rPr lang="fr-FR" sz="2000" b="1" dirty="0" err="1" smtClean="0">
                <a:solidFill>
                  <a:srgbClr val="002060"/>
                </a:solidFill>
              </a:rPr>
              <a:t>antisepsis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protocols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>
                <a:solidFill>
                  <a:srgbClr val="002060"/>
                </a:solidFill>
              </a:rPr>
              <a:t>in major </a:t>
            </a:r>
            <a:r>
              <a:rPr lang="fr-FR" sz="2000" b="1" dirty="0" err="1">
                <a:solidFill>
                  <a:srgbClr val="002060"/>
                </a:solidFill>
              </a:rPr>
              <a:t>cardiac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</a:rPr>
              <a:t>surgery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AutoShape 2" descr="Infection Control &amp; Hospital Epidemiology – SH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26" y="58316"/>
            <a:ext cx="2086154" cy="361111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049486"/>
            <a:ext cx="872331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Multicenter</a:t>
            </a:r>
            <a:r>
              <a:rPr lang="en-US" sz="2000" dirty="0"/>
              <a:t>, open-label, randomized, two-arm, assessor-blind, superiority trial </a:t>
            </a:r>
            <a:r>
              <a:rPr lang="en-US" sz="2000" dirty="0" smtClean="0"/>
              <a:t>conducted </a:t>
            </a:r>
            <a:r>
              <a:rPr lang="fr-FR" sz="2000" dirty="0" smtClean="0"/>
              <a:t>in 8 </a:t>
            </a:r>
            <a:r>
              <a:rPr lang="fr-FR" sz="2000" dirty="0"/>
              <a:t>French </a:t>
            </a:r>
            <a:r>
              <a:rPr lang="fr-FR" sz="2000" dirty="0" err="1" smtClean="0"/>
              <a:t>hospitals</a:t>
            </a:r>
            <a:endParaRPr lang="fr-FR" sz="2000" dirty="0" smtClean="0"/>
          </a:p>
          <a:p>
            <a:pPr marL="358775" lvl="1" indent="-179388"/>
            <a:r>
              <a:rPr lang="en-US" sz="1600" dirty="0"/>
              <a:t>M</a:t>
            </a:r>
            <a:r>
              <a:rPr lang="en-US" sz="1600" dirty="0" smtClean="0"/>
              <a:t>ajor heart/aortic </a:t>
            </a:r>
            <a:r>
              <a:rPr lang="en-US" sz="1600" dirty="0"/>
              <a:t>surgery via sternotomy</a:t>
            </a:r>
            <a:r>
              <a:rPr lang="en-US" sz="1600" dirty="0" smtClean="0"/>
              <a:t>, with/without </a:t>
            </a:r>
            <a:r>
              <a:rPr lang="en-US" sz="1600" dirty="0"/>
              <a:t>saphenous vein or radial artery </a:t>
            </a:r>
            <a:r>
              <a:rPr lang="en-US" sz="1600" dirty="0" smtClean="0"/>
              <a:t>harvesting</a:t>
            </a:r>
          </a:p>
          <a:p>
            <a:pPr marL="358775" lvl="1" indent="-179388"/>
            <a:r>
              <a:rPr lang="fr-FR" sz="1600" dirty="0"/>
              <a:t>2</a:t>
            </a:r>
            <a:r>
              <a:rPr lang="fr-FR" sz="1600" dirty="0" smtClean="0"/>
              <a:t>% </a:t>
            </a:r>
            <a:r>
              <a:rPr lang="fr-FR" sz="1600" dirty="0" err="1" smtClean="0"/>
              <a:t>chlorhexidine-alcohol</a:t>
            </a:r>
            <a:r>
              <a:rPr lang="fr-FR" sz="1600" dirty="0" smtClean="0"/>
              <a:t> or5</a:t>
            </a:r>
            <a:r>
              <a:rPr lang="fr-FR" sz="1600" dirty="0"/>
              <a:t>% </a:t>
            </a:r>
            <a:r>
              <a:rPr lang="fr-FR" sz="1600" dirty="0" err="1"/>
              <a:t>povidone-iodine-alcohol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978" y="2345772"/>
            <a:ext cx="4401079" cy="24624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5896" y="4312070"/>
            <a:ext cx="5479352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Surgical site </a:t>
            </a:r>
            <a:r>
              <a:rPr lang="en-US" sz="1600" dirty="0">
                <a:solidFill>
                  <a:schemeClr val="bg1"/>
                </a:solidFill>
              </a:rPr>
              <a:t>using chlorhexidine-alcohol was not superior to povidone-iodine-alcohol for reducing reoperation and </a:t>
            </a:r>
            <a:r>
              <a:rPr lang="en-US" sz="1600" dirty="0" smtClean="0">
                <a:solidFill>
                  <a:schemeClr val="bg1"/>
                </a:solidFill>
              </a:rPr>
              <a:t>SSI </a:t>
            </a:r>
            <a:r>
              <a:rPr lang="en-US" sz="1600" dirty="0">
                <a:solidFill>
                  <a:schemeClr val="bg1"/>
                </a:solidFill>
              </a:rPr>
              <a:t>rates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9372"/>
              </p:ext>
            </p:extLst>
          </p:nvPr>
        </p:nvGraphicFramePr>
        <p:xfrm>
          <a:off x="67688" y="2385422"/>
          <a:ext cx="472033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CHG-OH </a:t>
                      </a:r>
                    </a:p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N=1621 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PVI-OH </a:t>
                      </a:r>
                    </a:p>
                    <a:p>
                      <a:pPr algn="ctr"/>
                      <a:r>
                        <a:rPr lang="fr-FR" sz="1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N=1621 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Risk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diff</a:t>
                      </a:r>
                      <a:r>
                        <a:rPr lang="fr-FR" sz="1200" dirty="0" smtClean="0"/>
                        <a:t>. 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-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1276 (78%)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1247 (77%)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-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758"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Reop</a:t>
                      </a:r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90 </a:t>
                      </a:r>
                      <a:r>
                        <a:rPr lang="fr-FR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7.7% (n=125)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7.5% (n=121)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0.25 [1.6–2.1] P = 0.8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09"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4% (n=65)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3.3% (n=53)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0.74 [0.5–2] </a:t>
                      </a:r>
                      <a:r>
                        <a:rPr lang="it-IT" sz="1200" i="1" dirty="0" smtClean="0"/>
                        <a:t>P </a:t>
                      </a:r>
                      <a:r>
                        <a:rPr lang="it-IT" sz="1200" dirty="0" smtClean="0"/>
                        <a:t>= 0.26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6536" y="4085659"/>
            <a:ext cx="351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Similar length </a:t>
            </a:r>
            <a:r>
              <a:rPr lang="en-US" sz="1200" dirty="0"/>
              <a:t>of hospital stay, intensive care unit or </a:t>
            </a:r>
            <a:r>
              <a:rPr lang="en-US" sz="1200" dirty="0" smtClean="0"/>
              <a:t>hospital readmission</a:t>
            </a:r>
            <a:r>
              <a:rPr lang="en-US" sz="1200" dirty="0"/>
              <a:t>, mortality and surgical site adverse </a:t>
            </a:r>
            <a:r>
              <a:rPr lang="en-US" sz="1200" dirty="0" smtClean="0"/>
              <a:t>events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234930" y="2301640"/>
            <a:ext cx="723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PVI-OH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07254" y="3152966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CHG-OH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4" y="-47985"/>
            <a:ext cx="999555" cy="9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19997</TotalTime>
  <Words>3299</Words>
  <Application>Microsoft Office PowerPoint</Application>
  <PresentationFormat>Affichage à l'écran (16:9)</PresentationFormat>
  <Paragraphs>367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AdvCaeciliaRm</vt:lpstr>
      <vt:lpstr>Arial</vt:lpstr>
      <vt:lpstr>Caecilia LT Std</vt:lpstr>
      <vt:lpstr>Calibri</vt:lpstr>
      <vt:lpstr>Calibri Light</vt:lpstr>
      <vt:lpstr>Candara</vt:lpstr>
      <vt:lpstr>Times New Roman</vt:lpstr>
      <vt:lpstr>Wingdings</vt:lpstr>
      <vt:lpstr>Thème Office</vt:lpstr>
      <vt:lpstr>2_Thème Office</vt:lpstr>
      <vt:lpstr>5_Thème Office</vt:lpstr>
      <vt:lpstr> </vt:lpstr>
      <vt:lpstr>Safety of inpatient care in surgical settings:  cohort study</vt:lpstr>
      <vt:lpstr>Multimodal machine learning to predict surgical site infection with healthcare workload impact assessment</vt:lpstr>
      <vt:lpstr>Development and validation of artificial intelligence models for early detection of postoperative infections (PERISCOPE)</vt:lpstr>
      <vt:lpstr>Automated surveillance for SSI in hospitals and surveillance networks–expert perspectives for implementation</vt:lpstr>
      <vt:lpstr>Influence of patient characteristics on microbial composition in surgical-site infections:  insights from national surveillance study</vt:lpstr>
      <vt:lpstr>Contribution of the patient microbiome to SSI and antibiotic prophylaxis failure in spine surgery</vt:lpstr>
      <vt:lpstr>Bathing with 2% chlorhexidine gluconate vs routine care for preventing SSI after pancreatic surgery</vt:lpstr>
      <vt:lpstr>Chlorhexidine‑alcohol compared with povidone‑iodine‑alcohol skin antisepsis protocols in major cardiac surgery</vt:lpstr>
      <vt:lpstr>Efficacy of aqueous olanexidine compared with OH-based chlorhexidine for surgical skin antisepsis on the incidence of SSI in clean-contaminated surgery</vt:lpstr>
      <vt:lpstr>Povidone Iodine vs Chlorhexidine Gluconate  in Alcohol for Preoperative Skin Antisepsis</vt:lpstr>
      <vt:lpstr>ESCMID/EUCIC clinical guidelines on pre-operative decolonization and targeted prophylaxis in patients colonized by MDR Gram-positive bacteria before surgery</vt:lpstr>
      <vt:lpstr>The efficacy of an alcohol-based nasal antiseptic vs mupirocin or iodophor for preventing surgical site infections: A meta-analysis</vt:lpstr>
      <vt:lpstr>Implementing intranasal povidone-iodine in the orthopedic trauma surgery setting to prevent SSI: a qualitative study</vt:lpstr>
      <vt:lpstr>Rates of post procedural prophylactic antibiotic use following cardiac implantable electronic device insertion and the impact on SSI in Alberta, Canada</vt:lpstr>
      <vt:lpstr>Preventing Surgical Site Infections in the Era of Escalating Antibiotic Resistance and Antibiotic Stewardship</vt:lpstr>
      <vt:lpstr>Clean Hands are Caring Hands: Improving Anesthesia Provider Hand Hygiene and Double Glove Compliance During Induction of General Anesthesia</vt:lpstr>
      <vt:lpstr>Glove Breach Occurrence During Surgical Procedures:  The Benefits of Double/Indicator System Gloves</vt:lpstr>
      <vt:lpstr>Bacterial contamination of surgical gloves  during clean orthopedic surgery</vt:lpstr>
      <vt:lpstr>The effect of five versus two personnel on bacterial air contamination during preparation of sterile surgical goods in the operating room</vt:lpstr>
      <vt:lpstr>Effect of the number of door openings in the operating room on SSI: individual-patient data meta-analysis</vt:lpstr>
      <vt:lpstr>Effect of Plasma Air Purifiers on Infection Rates in Orthopedic Surgery</vt:lpstr>
      <vt:lpstr>Triclosan-Containing Sutures  for the Prevention of Surgical Site Infection</vt:lpstr>
      <vt:lpstr>Perioperative oxygen therapy: an overview of systematic reviews and meta-analyses</vt:lpstr>
      <vt:lpstr>Negative pressure wound therapy versus usual care in patients with surgical wound healing by secondary intention in the UK (SWHSI-2)</vt:lpstr>
      <vt:lpstr>An Antimicrobial Blue Light Prototype Device Controls Infected Wounds in a Preclinical Porcine Model</vt:lpstr>
      <vt:lpstr>Thank you</vt:lpstr>
    </vt:vector>
  </TitlesOfParts>
  <Company>CHU de NANTES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BIRGAND Gabriel</dc:creator>
  <cp:lastModifiedBy>BIRGAND Gabriel</cp:lastModifiedBy>
  <cp:revision>758</cp:revision>
  <dcterms:created xsi:type="dcterms:W3CDTF">2017-11-10T10:44:00Z</dcterms:created>
  <dcterms:modified xsi:type="dcterms:W3CDTF">2025-07-22T14:36:46Z</dcterms:modified>
</cp:coreProperties>
</file>