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316" r:id="rId4"/>
    <p:sldId id="683" r:id="rId5"/>
    <p:sldId id="700" r:id="rId6"/>
    <p:sldId id="701" r:id="rId7"/>
    <p:sldId id="643" r:id="rId8"/>
    <p:sldId id="688" r:id="rId9"/>
    <p:sldId id="689" r:id="rId10"/>
    <p:sldId id="690" r:id="rId11"/>
    <p:sldId id="691" r:id="rId12"/>
    <p:sldId id="692" r:id="rId13"/>
    <p:sldId id="706" r:id="rId14"/>
    <p:sldId id="708" r:id="rId15"/>
    <p:sldId id="709" r:id="rId16"/>
    <p:sldId id="693" r:id="rId17"/>
    <p:sldId id="694" r:id="rId18"/>
    <p:sldId id="695" r:id="rId19"/>
    <p:sldId id="696" r:id="rId20"/>
    <p:sldId id="697" r:id="rId21"/>
    <p:sldId id="698" r:id="rId22"/>
    <p:sldId id="699" r:id="rId23"/>
    <p:sldId id="702" r:id="rId24"/>
    <p:sldId id="705" r:id="rId25"/>
    <p:sldId id="703" r:id="rId26"/>
    <p:sldId id="704" r:id="rId27"/>
    <p:sldId id="669"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ET Jean christophe" initials="JCL"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110" d="100"/>
          <a:sy n="110" d="100"/>
        </p:scale>
        <p:origin x="686"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92D7E-1043-4A1F-A624-B0DF82E0C83A}" type="datetimeFigureOut">
              <a:rPr lang="en-US" smtClean="0"/>
              <a:t>12/10/2023</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955C4-0BD1-4764-9D70-20E943B10662}" type="slidenum">
              <a:rPr lang="en-US" smtClean="0"/>
              <a:t>‹#›</a:t>
            </a:fld>
            <a:endParaRPr lang="en-US"/>
          </a:p>
        </p:txBody>
      </p:sp>
    </p:spTree>
    <p:extLst>
      <p:ext uri="{BB962C8B-B14F-4D97-AF65-F5344CB8AC3E}">
        <p14:creationId xmlns:p14="http://schemas.microsoft.com/office/powerpoint/2010/main" val="350301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61ED33BC-0FB5-4550-B7CC-69F235AA8B67}" type="slidenum">
              <a:rPr lang="da-DK" altLang="en-US">
                <a:solidFill>
                  <a:srgbClr val="000000"/>
                </a:solidFill>
                <a:latin typeface="Times New Roman" pitchFamily="18" charset="0"/>
              </a:rPr>
              <a:pPr/>
              <a:t>1</a:t>
            </a:fld>
            <a:endParaRPr lang="da-DK" altLang="en-US">
              <a:solidFill>
                <a:srgbClr val="000000"/>
              </a:solidFill>
              <a:latin typeface="Times New Roman" pitchFamily="18" charset="0"/>
            </a:endParaRPr>
          </a:p>
        </p:txBody>
      </p:sp>
      <p:sp>
        <p:nvSpPr>
          <p:cNvPr id="7171" name="Rectangle 2"/>
          <p:cNvSpPr>
            <a:spLocks noGrp="1" noRot="1" noChangeAspect="1" noChangeArrowheads="1" noTextEdit="1"/>
          </p:cNvSpPr>
          <p:nvPr>
            <p:ph type="sldImg"/>
          </p:nvPr>
        </p:nvSpPr>
        <p:spPr bwMode="auto">
          <a:xfrm>
            <a:off x="530225" y="685800"/>
            <a:ext cx="4197350" cy="2362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xfrm>
            <a:off x="914400" y="3352800"/>
            <a:ext cx="50292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70461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10</a:t>
            </a:fld>
            <a:endParaRPr lang="en-GB" altLang="fr-FR">
              <a:solidFill>
                <a:prstClr val="black"/>
              </a:solidFill>
            </a:endParaRPr>
          </a:p>
        </p:txBody>
      </p:sp>
    </p:spTree>
    <p:extLst>
      <p:ext uri="{BB962C8B-B14F-4D97-AF65-F5344CB8AC3E}">
        <p14:creationId xmlns:p14="http://schemas.microsoft.com/office/powerpoint/2010/main" val="1545450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1DB30C-A4B6-4AAD-84A7-211A3CCB1038}" type="slidenum">
              <a:rPr kumimoji="0" lang="en-GB" altLang="fr-FR" sz="12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fr-FR"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45827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1DB30C-A4B6-4AAD-84A7-211A3CCB1038}" type="slidenum">
              <a:rPr kumimoji="0" lang="en-GB" altLang="fr-FR" sz="12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fr-FR"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67038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1DB30C-A4B6-4AAD-84A7-211A3CCB1038}" type="slidenum">
              <a:rPr kumimoji="0" lang="en-GB" altLang="fr-FR" sz="12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fr-FR"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086670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14</a:t>
            </a:fld>
            <a:endParaRPr lang="en-GB" altLang="fr-FR">
              <a:solidFill>
                <a:prstClr val="black"/>
              </a:solidFill>
            </a:endParaRPr>
          </a:p>
        </p:txBody>
      </p:sp>
    </p:spTree>
    <p:extLst>
      <p:ext uri="{BB962C8B-B14F-4D97-AF65-F5344CB8AC3E}">
        <p14:creationId xmlns:p14="http://schemas.microsoft.com/office/powerpoint/2010/main" val="2384614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15</a:t>
            </a:fld>
            <a:endParaRPr lang="en-GB" altLang="fr-FR">
              <a:solidFill>
                <a:prstClr val="black"/>
              </a:solidFill>
            </a:endParaRPr>
          </a:p>
        </p:txBody>
      </p:sp>
    </p:spTree>
    <p:extLst>
      <p:ext uri="{BB962C8B-B14F-4D97-AF65-F5344CB8AC3E}">
        <p14:creationId xmlns:p14="http://schemas.microsoft.com/office/powerpoint/2010/main" val="332737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16</a:t>
            </a:fld>
            <a:endParaRPr lang="en-GB" altLang="fr-FR">
              <a:solidFill>
                <a:prstClr val="black"/>
              </a:solidFill>
            </a:endParaRPr>
          </a:p>
        </p:txBody>
      </p:sp>
    </p:spTree>
    <p:extLst>
      <p:ext uri="{BB962C8B-B14F-4D97-AF65-F5344CB8AC3E}">
        <p14:creationId xmlns:p14="http://schemas.microsoft.com/office/powerpoint/2010/main" val="4141215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17</a:t>
            </a:fld>
            <a:endParaRPr lang="en-GB" altLang="fr-FR">
              <a:solidFill>
                <a:prstClr val="black"/>
              </a:solidFill>
            </a:endParaRPr>
          </a:p>
        </p:txBody>
      </p:sp>
    </p:spTree>
    <p:extLst>
      <p:ext uri="{BB962C8B-B14F-4D97-AF65-F5344CB8AC3E}">
        <p14:creationId xmlns:p14="http://schemas.microsoft.com/office/powerpoint/2010/main" val="3665203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18</a:t>
            </a:fld>
            <a:endParaRPr lang="en-GB" altLang="fr-FR">
              <a:solidFill>
                <a:prstClr val="black"/>
              </a:solidFill>
            </a:endParaRPr>
          </a:p>
        </p:txBody>
      </p:sp>
    </p:spTree>
    <p:extLst>
      <p:ext uri="{BB962C8B-B14F-4D97-AF65-F5344CB8AC3E}">
        <p14:creationId xmlns:p14="http://schemas.microsoft.com/office/powerpoint/2010/main" val="391866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19</a:t>
            </a:fld>
            <a:endParaRPr lang="en-GB" altLang="fr-FR">
              <a:solidFill>
                <a:prstClr val="black"/>
              </a:solidFill>
            </a:endParaRPr>
          </a:p>
        </p:txBody>
      </p:sp>
    </p:spTree>
    <p:extLst>
      <p:ext uri="{BB962C8B-B14F-4D97-AF65-F5344CB8AC3E}">
        <p14:creationId xmlns:p14="http://schemas.microsoft.com/office/powerpoint/2010/main" val="353630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2</a:t>
            </a:fld>
            <a:endParaRPr lang="en-GB" altLang="fr-FR">
              <a:solidFill>
                <a:prstClr val="black"/>
              </a:solidFill>
            </a:endParaRPr>
          </a:p>
        </p:txBody>
      </p:sp>
    </p:spTree>
    <p:extLst>
      <p:ext uri="{BB962C8B-B14F-4D97-AF65-F5344CB8AC3E}">
        <p14:creationId xmlns:p14="http://schemas.microsoft.com/office/powerpoint/2010/main" val="2791339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20</a:t>
            </a:fld>
            <a:endParaRPr lang="en-GB" altLang="fr-FR">
              <a:solidFill>
                <a:prstClr val="black"/>
              </a:solidFill>
            </a:endParaRPr>
          </a:p>
        </p:txBody>
      </p:sp>
    </p:spTree>
    <p:extLst>
      <p:ext uri="{BB962C8B-B14F-4D97-AF65-F5344CB8AC3E}">
        <p14:creationId xmlns:p14="http://schemas.microsoft.com/office/powerpoint/2010/main" val="4283623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21</a:t>
            </a:fld>
            <a:endParaRPr lang="en-GB" altLang="fr-FR">
              <a:solidFill>
                <a:prstClr val="black"/>
              </a:solidFill>
            </a:endParaRPr>
          </a:p>
        </p:txBody>
      </p:sp>
    </p:spTree>
    <p:extLst>
      <p:ext uri="{BB962C8B-B14F-4D97-AF65-F5344CB8AC3E}">
        <p14:creationId xmlns:p14="http://schemas.microsoft.com/office/powerpoint/2010/main" val="62543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22</a:t>
            </a:fld>
            <a:endParaRPr lang="en-GB" altLang="fr-FR">
              <a:solidFill>
                <a:prstClr val="black"/>
              </a:solidFill>
            </a:endParaRPr>
          </a:p>
        </p:txBody>
      </p:sp>
    </p:spTree>
    <p:extLst>
      <p:ext uri="{BB962C8B-B14F-4D97-AF65-F5344CB8AC3E}">
        <p14:creationId xmlns:p14="http://schemas.microsoft.com/office/powerpoint/2010/main" val="236875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23</a:t>
            </a:fld>
            <a:endParaRPr lang="en-GB" altLang="fr-FR">
              <a:solidFill>
                <a:prstClr val="black"/>
              </a:solidFill>
            </a:endParaRPr>
          </a:p>
        </p:txBody>
      </p:sp>
    </p:spTree>
    <p:extLst>
      <p:ext uri="{BB962C8B-B14F-4D97-AF65-F5344CB8AC3E}">
        <p14:creationId xmlns:p14="http://schemas.microsoft.com/office/powerpoint/2010/main" val="975264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24</a:t>
            </a:fld>
            <a:endParaRPr lang="en-GB" altLang="fr-FR">
              <a:solidFill>
                <a:prstClr val="black"/>
              </a:solidFill>
            </a:endParaRPr>
          </a:p>
        </p:txBody>
      </p:sp>
    </p:spTree>
    <p:extLst>
      <p:ext uri="{BB962C8B-B14F-4D97-AF65-F5344CB8AC3E}">
        <p14:creationId xmlns:p14="http://schemas.microsoft.com/office/powerpoint/2010/main" val="2480273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A98ED08-01BC-4C3E-8655-E1A8F5064DAD}"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341349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3</a:t>
            </a:fld>
            <a:endParaRPr lang="en-GB" altLang="fr-FR">
              <a:solidFill>
                <a:prstClr val="black"/>
              </a:solidFill>
            </a:endParaRPr>
          </a:p>
        </p:txBody>
      </p:sp>
    </p:spTree>
    <p:extLst>
      <p:ext uri="{BB962C8B-B14F-4D97-AF65-F5344CB8AC3E}">
        <p14:creationId xmlns:p14="http://schemas.microsoft.com/office/powerpoint/2010/main" val="107538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4</a:t>
            </a:fld>
            <a:endParaRPr lang="en-GB" altLang="fr-FR">
              <a:solidFill>
                <a:prstClr val="black"/>
              </a:solidFill>
            </a:endParaRPr>
          </a:p>
        </p:txBody>
      </p:sp>
    </p:spTree>
    <p:extLst>
      <p:ext uri="{BB962C8B-B14F-4D97-AF65-F5344CB8AC3E}">
        <p14:creationId xmlns:p14="http://schemas.microsoft.com/office/powerpoint/2010/main" val="180901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5</a:t>
            </a:fld>
            <a:endParaRPr lang="en-GB" altLang="fr-FR">
              <a:solidFill>
                <a:prstClr val="black"/>
              </a:solidFill>
            </a:endParaRPr>
          </a:p>
        </p:txBody>
      </p:sp>
    </p:spTree>
    <p:extLst>
      <p:ext uri="{BB962C8B-B14F-4D97-AF65-F5344CB8AC3E}">
        <p14:creationId xmlns:p14="http://schemas.microsoft.com/office/powerpoint/2010/main" val="413392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6</a:t>
            </a:fld>
            <a:endParaRPr lang="en-GB" altLang="fr-FR">
              <a:solidFill>
                <a:prstClr val="black"/>
              </a:solidFill>
            </a:endParaRPr>
          </a:p>
        </p:txBody>
      </p:sp>
    </p:spTree>
    <p:extLst>
      <p:ext uri="{BB962C8B-B14F-4D97-AF65-F5344CB8AC3E}">
        <p14:creationId xmlns:p14="http://schemas.microsoft.com/office/powerpoint/2010/main" val="105471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7</a:t>
            </a:fld>
            <a:endParaRPr lang="en-GB" altLang="fr-FR">
              <a:solidFill>
                <a:prstClr val="black"/>
              </a:solidFill>
            </a:endParaRPr>
          </a:p>
        </p:txBody>
      </p:sp>
    </p:spTree>
    <p:extLst>
      <p:ext uri="{BB962C8B-B14F-4D97-AF65-F5344CB8AC3E}">
        <p14:creationId xmlns:p14="http://schemas.microsoft.com/office/powerpoint/2010/main" val="265689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8</a:t>
            </a:fld>
            <a:endParaRPr lang="en-GB" altLang="fr-FR">
              <a:solidFill>
                <a:prstClr val="black"/>
              </a:solidFill>
            </a:endParaRPr>
          </a:p>
        </p:txBody>
      </p:sp>
    </p:spTree>
    <p:extLst>
      <p:ext uri="{BB962C8B-B14F-4D97-AF65-F5344CB8AC3E}">
        <p14:creationId xmlns:p14="http://schemas.microsoft.com/office/powerpoint/2010/main" val="211904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E1DB30C-A4B6-4AAD-84A7-211A3CCB1038}" type="slidenum">
              <a:rPr lang="en-GB" altLang="fr-FR">
                <a:solidFill>
                  <a:prstClr val="black"/>
                </a:solidFill>
              </a:rPr>
              <a:pPr/>
              <a:t>9</a:t>
            </a:fld>
            <a:endParaRPr lang="en-GB" altLang="fr-FR">
              <a:solidFill>
                <a:prstClr val="black"/>
              </a:solidFill>
            </a:endParaRPr>
          </a:p>
        </p:txBody>
      </p:sp>
    </p:spTree>
    <p:extLst>
      <p:ext uri="{BB962C8B-B14F-4D97-AF65-F5344CB8AC3E}">
        <p14:creationId xmlns:p14="http://schemas.microsoft.com/office/powerpoint/2010/main" val="28151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422298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88601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745006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6882E8A-A888-462E-BFD6-C27F4C05E05C}" type="datetime1">
              <a:rPr lang="fr-FR" smtClean="0">
                <a:solidFill>
                  <a:prstClr val="black">
                    <a:tint val="75000"/>
                  </a:prstClr>
                </a:solidFill>
              </a:rPr>
              <a:t>10/12/2023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7234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3FC81D-FEB3-46AC-8B27-B2702DF29606}" type="datetime1">
              <a:rPr lang="fr-FR" smtClean="0">
                <a:solidFill>
                  <a:prstClr val="black">
                    <a:tint val="75000"/>
                  </a:prstClr>
                </a:solidFill>
              </a:rPr>
              <a:t>10/12/2023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09813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3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6603F45-42BC-4843-A6AE-517D66CAF35B}" type="datetime1">
              <a:rPr lang="fr-FR" smtClean="0">
                <a:solidFill>
                  <a:prstClr val="black">
                    <a:tint val="75000"/>
                  </a:prstClr>
                </a:solidFill>
              </a:rPr>
              <a:t>10/12/2023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628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0FB64DA-3C92-4AA7-B2B4-4E1B477F2A4F}" type="datetime1">
              <a:rPr lang="fr-FR" smtClean="0">
                <a:solidFill>
                  <a:prstClr val="black">
                    <a:tint val="75000"/>
                  </a:prstClr>
                </a:solidFill>
              </a:rPr>
              <a:t>10/12/2023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67500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9E59569-CC66-4C85-BEA6-1C0A0ABC4A13}" type="datetime1">
              <a:rPr lang="fr-FR" smtClean="0">
                <a:solidFill>
                  <a:prstClr val="black">
                    <a:tint val="75000"/>
                  </a:prstClr>
                </a:solidFill>
              </a:rPr>
              <a:t>10/12/2023</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46184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82B38C7-2C84-40E5-86D5-645BD0A4FE4D}" type="datetime1">
              <a:rPr lang="fr-FR" smtClean="0">
                <a:solidFill>
                  <a:prstClr val="black">
                    <a:tint val="75000"/>
                  </a:prstClr>
                </a:solidFill>
              </a:rPr>
              <a:t>10/12/2023</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7556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3A6519-A8B8-4ECE-8FFB-2FFD50473DB1}" type="datetime1">
              <a:rPr lang="fr-FR" smtClean="0">
                <a:solidFill>
                  <a:prstClr val="black">
                    <a:tint val="75000"/>
                  </a:prstClr>
                </a:solidFill>
              </a:rPr>
              <a:t>10/12/2023</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24344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1500" b="1"/>
            </a:lvl1pPr>
          </a:lstStyle>
          <a:p>
            <a:r>
              <a:rPr lang="fr-FR"/>
              <a:t>Modifiez le style du titre</a:t>
            </a:r>
          </a:p>
        </p:txBody>
      </p:sp>
      <p:sp>
        <p:nvSpPr>
          <p:cNvPr id="3" name="Espace réservé du contenu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C108871-B850-40F2-A14E-A59BCAECD2F2}" type="datetime1">
              <a:rPr lang="fr-FR" smtClean="0">
                <a:solidFill>
                  <a:prstClr val="black">
                    <a:tint val="75000"/>
                  </a:prstClr>
                </a:solidFill>
              </a:rPr>
              <a:t>10/12/2023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9793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2332005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15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48C1FF2-F2DF-420E-B20F-CC3CA2B09467}" type="datetime1">
              <a:rPr lang="fr-FR" smtClean="0">
                <a:solidFill>
                  <a:prstClr val="black">
                    <a:tint val="75000"/>
                  </a:prstClr>
                </a:solidFill>
              </a:rPr>
              <a:t>10/12/2023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55164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6229C68-3638-4906-8CB7-396254A0476D}" type="datetime1">
              <a:rPr lang="fr-FR" smtClean="0">
                <a:solidFill>
                  <a:prstClr val="black">
                    <a:tint val="75000"/>
                  </a:prstClr>
                </a:solidFill>
              </a:rPr>
              <a:t>10/12/2023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58550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0476005-98D8-4BAB-9978-25D0D0C5FA25}" type="datetime1">
              <a:rPr lang="fr-FR" smtClean="0">
                <a:solidFill>
                  <a:prstClr val="black">
                    <a:tint val="75000"/>
                  </a:prstClr>
                </a:solidFill>
              </a:rPr>
              <a:t>10/12/2023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55865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3773649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3475263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3788090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9C5AB28F-8E6A-4F28-B991-A56577D5B543}" type="datetimeFigureOut">
              <a:rPr lang="en-US" smtClean="0"/>
              <a:t>12/10/2023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2265570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9C5AB28F-8E6A-4F28-B991-A56577D5B543}" type="datetimeFigureOut">
              <a:rPr lang="en-US" smtClean="0"/>
              <a:t>12/10/2023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1159860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9C5AB28F-8E6A-4F28-B991-A56577D5B543}" type="datetimeFigureOut">
              <a:rPr lang="en-US" smtClean="0"/>
              <a:t>12/10/2023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1368645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5AB28F-8E6A-4F28-B991-A56577D5B543}" type="datetimeFigureOut">
              <a:rPr lang="en-US" smtClean="0"/>
              <a:t>12/10/2023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211363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2013463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C5AB28F-8E6A-4F28-B991-A56577D5B543}" type="datetimeFigureOut">
              <a:rPr lang="en-US" smtClean="0"/>
              <a:t>12/10/2023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3866881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C5AB28F-8E6A-4F28-B991-A56577D5B543}" type="datetimeFigureOut">
              <a:rPr lang="en-US" smtClean="0"/>
              <a:t>12/10/2023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857099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1316530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411042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9C5AB28F-8E6A-4F28-B991-A56577D5B543}" type="datetimeFigureOut">
              <a:rPr lang="en-US" smtClean="0"/>
              <a:t>12/10/2023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207760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9C5AB28F-8E6A-4F28-B991-A56577D5B543}" type="datetimeFigureOut">
              <a:rPr lang="en-US" smtClean="0"/>
              <a:t>12/10/2023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124208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9C5AB28F-8E6A-4F28-B991-A56577D5B543}" type="datetimeFigureOut">
              <a:rPr lang="en-US" smtClean="0"/>
              <a:t>12/10/2023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39528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5AB28F-8E6A-4F28-B991-A56577D5B543}" type="datetimeFigureOut">
              <a:rPr lang="en-US" smtClean="0"/>
              <a:t>12/10/2023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300830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C5AB28F-8E6A-4F28-B991-A56577D5B543}" type="datetimeFigureOut">
              <a:rPr lang="en-US" smtClean="0"/>
              <a:t>12/10/2023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300963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C5AB28F-8E6A-4F28-B991-A56577D5B543}" type="datetimeFigureOut">
              <a:rPr lang="en-US" smtClean="0"/>
              <a:t>12/10/2023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38AFECD-D3FE-4848-8E95-651ADE3D52CF}" type="slidenum">
              <a:rPr lang="en-US" smtClean="0"/>
              <a:t>‹#›</a:t>
            </a:fld>
            <a:endParaRPr lang="en-US"/>
          </a:p>
        </p:txBody>
      </p:sp>
    </p:spTree>
    <p:extLst>
      <p:ext uri="{BB962C8B-B14F-4D97-AF65-F5344CB8AC3E}">
        <p14:creationId xmlns:p14="http://schemas.microsoft.com/office/powerpoint/2010/main" val="403025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8AFECD-D3FE-4848-8E95-651ADE3D52CF}" type="slidenum">
              <a:rPr lang="en-US" smtClean="0"/>
              <a:t>‹#›</a:t>
            </a:fld>
            <a:endParaRPr lang="en-US"/>
          </a:p>
        </p:txBody>
      </p:sp>
    </p:spTree>
    <p:extLst>
      <p:ext uri="{BB962C8B-B14F-4D97-AF65-F5344CB8AC3E}">
        <p14:creationId xmlns:p14="http://schemas.microsoft.com/office/powerpoint/2010/main" val="152156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0C387C9-8740-49ED-A833-468E6994C83B}" type="datetime1">
              <a:rPr lang="fr-FR" smtClean="0">
                <a:solidFill>
                  <a:prstClr val="black">
                    <a:tint val="75000"/>
                  </a:prstClr>
                </a:solidFill>
              </a:rPr>
              <a:t>10/12/2023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5E5AFA3-7A75-4E7A-8B82-31EBED5E3AC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00265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5AB28F-8E6A-4F28-B991-A56577D5B543}" type="datetimeFigureOut">
              <a:rPr lang="en-US" smtClean="0"/>
              <a:t>12/10/2023</a:t>
            </a:fld>
            <a:endParaRPr lang="en-US"/>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8AFECD-D3FE-4848-8E95-651ADE3D52CF}" type="slidenum">
              <a:rPr lang="en-US" smtClean="0"/>
              <a:t>‹#›</a:t>
            </a:fld>
            <a:endParaRPr lang="en-US"/>
          </a:p>
        </p:txBody>
      </p:sp>
    </p:spTree>
    <p:extLst>
      <p:ext uri="{BB962C8B-B14F-4D97-AF65-F5344CB8AC3E}">
        <p14:creationId xmlns:p14="http://schemas.microsoft.com/office/powerpoint/2010/main" val="33488734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jpe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13.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3.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jpe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1.jpe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43075" y="4517231"/>
            <a:ext cx="5657850" cy="863204"/>
          </a:xfrm>
        </p:spPr>
        <p:txBody>
          <a:bodyPr rtlCol="0">
            <a:noAutofit/>
          </a:bodyPr>
          <a:lstStyle/>
          <a:p>
            <a:pPr>
              <a:defRPr/>
            </a:pPr>
            <a:br>
              <a:rPr lang="en-GB" sz="1500" b="1" dirty="0">
                <a:solidFill>
                  <a:srgbClr val="002060"/>
                </a:solidFill>
                <a:latin typeface="Candara" panose="020E0502030303020204" pitchFamily="34" charset="0"/>
              </a:rPr>
            </a:br>
            <a:endParaRPr lang="en-GB" altLang="en-US" sz="1500" dirty="0">
              <a:solidFill>
                <a:schemeClr val="tx2">
                  <a:lumMod val="75000"/>
                </a:schemeClr>
              </a:solidFill>
              <a:latin typeface="Candara" panose="020E0502030303020204" pitchFamily="34" charset="0"/>
            </a:endParaRPr>
          </a:p>
        </p:txBody>
      </p:sp>
      <p:sp>
        <p:nvSpPr>
          <p:cNvPr id="4" name="Rectangle 3"/>
          <p:cNvSpPr/>
          <p:nvPr/>
        </p:nvSpPr>
        <p:spPr>
          <a:xfrm>
            <a:off x="971600" y="4227934"/>
            <a:ext cx="7119550" cy="438582"/>
          </a:xfrm>
          <a:prstGeom prst="rect">
            <a:avLst/>
          </a:prstGeom>
        </p:spPr>
        <p:txBody>
          <a:bodyPr wrap="square" lIns="68580" tIns="34290" rIns="68580" bIns="34290">
            <a:spAutoFit/>
          </a:bodyPr>
          <a:lstStyle/>
          <a:p>
            <a:pPr algn="ctr">
              <a:defRPr/>
            </a:pPr>
            <a:r>
              <a:rPr lang="en-GB" sz="2400" i="1" dirty="0">
                <a:solidFill>
                  <a:schemeClr val="bg1">
                    <a:lumMod val="50000"/>
                  </a:schemeClr>
                </a:solidFill>
              </a:rPr>
              <a:t>By Gabriel </a:t>
            </a:r>
            <a:r>
              <a:rPr lang="en-GB" sz="2400" i="1" dirty="0" err="1">
                <a:solidFill>
                  <a:schemeClr val="bg1">
                    <a:lumMod val="50000"/>
                  </a:schemeClr>
                </a:solidFill>
              </a:rPr>
              <a:t>Birgand</a:t>
            </a:r>
            <a:endParaRPr lang="en-GB" sz="2400" i="1" dirty="0">
              <a:solidFill>
                <a:schemeClr val="bg1">
                  <a:lumMod val="50000"/>
                </a:schemeClr>
              </a:solidFill>
            </a:endParaRPr>
          </a:p>
        </p:txBody>
      </p:sp>
      <p:sp>
        <p:nvSpPr>
          <p:cNvPr id="2" name="Espace réservé du numéro de diapositive 1"/>
          <p:cNvSpPr>
            <a:spLocks noGrp="1"/>
          </p:cNvSpPr>
          <p:nvPr>
            <p:ph type="sldNum" sz="quarter" idx="11"/>
          </p:nvPr>
        </p:nvSpPr>
        <p:spPr/>
        <p:txBody>
          <a:bodyPr/>
          <a:lstStyle/>
          <a:p>
            <a:r>
              <a:rPr lang="da-DK" altLang="en-US" dirty="0"/>
              <a:t>12/2023</a:t>
            </a:r>
          </a:p>
        </p:txBody>
      </p:sp>
      <p:sp>
        <p:nvSpPr>
          <p:cNvPr id="3" name="AutoShape 2" descr="Résultat de recherche d'images pour &quot;twitter&quot;"/>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8"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3362"/>
            <a:ext cx="1656184" cy="11314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2" y="316228"/>
            <a:ext cx="2249798" cy="327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8" name="Rectangle 2"/>
          <p:cNvSpPr>
            <a:spLocks noChangeArrowheads="1"/>
          </p:cNvSpPr>
          <p:nvPr/>
        </p:nvSpPr>
        <p:spPr bwMode="auto">
          <a:xfrm>
            <a:off x="1196867" y="1644272"/>
            <a:ext cx="6750266" cy="186974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endParaRPr lang="en-US" altLang="fr-FR" sz="1050" dirty="0">
              <a:solidFill>
                <a:srgbClr val="1F497D"/>
              </a:solidFill>
              <a:cs typeface="Arial" pitchFamily="34" charset="0"/>
            </a:endParaRPr>
          </a:p>
          <a:p>
            <a:pPr algn="ctr" fontAlgn="base">
              <a:spcBef>
                <a:spcPct val="0"/>
              </a:spcBef>
              <a:spcAft>
                <a:spcPct val="0"/>
              </a:spcAft>
              <a:buFontTx/>
              <a:buNone/>
            </a:pPr>
            <a:r>
              <a:rPr lang="en-US" altLang="fr-FR" sz="3600" dirty="0">
                <a:solidFill>
                  <a:srgbClr val="1F497D"/>
                </a:solidFill>
                <a:cs typeface="Arial" pitchFamily="34" charset="0"/>
              </a:rPr>
              <a:t>The current literature in </a:t>
            </a:r>
          </a:p>
          <a:p>
            <a:pPr algn="ctr" fontAlgn="base">
              <a:spcBef>
                <a:spcPct val="0"/>
              </a:spcBef>
              <a:spcAft>
                <a:spcPct val="0"/>
              </a:spcAft>
              <a:buFontTx/>
              <a:buNone/>
            </a:pPr>
            <a:r>
              <a:rPr lang="en-US" altLang="fr-FR" sz="3600" dirty="0">
                <a:solidFill>
                  <a:srgbClr val="1F497D"/>
                </a:solidFill>
                <a:cs typeface="Arial" pitchFamily="34" charset="0"/>
              </a:rPr>
              <a:t>Infection Prevention and Control</a:t>
            </a:r>
          </a:p>
          <a:p>
            <a:pPr algn="ctr" fontAlgn="base">
              <a:spcBef>
                <a:spcPct val="0"/>
              </a:spcBef>
              <a:spcAft>
                <a:spcPct val="0"/>
              </a:spcAft>
              <a:buFontTx/>
              <a:buNone/>
            </a:pPr>
            <a:r>
              <a:rPr lang="en-US" altLang="fr-FR" sz="2400" i="1" dirty="0">
                <a:solidFill>
                  <a:srgbClr val="1F497D"/>
                </a:solidFill>
                <a:cs typeface="Arial" pitchFamily="34" charset="0"/>
              </a:rPr>
              <a:t>December 2023 </a:t>
            </a:r>
          </a:p>
          <a:p>
            <a:pPr algn="ctr" fontAlgn="base">
              <a:spcBef>
                <a:spcPct val="0"/>
              </a:spcBef>
              <a:spcAft>
                <a:spcPct val="0"/>
              </a:spcAft>
              <a:buFontTx/>
              <a:buNone/>
            </a:pPr>
            <a:endParaRPr lang="fr-FR" altLang="en-US" sz="1050" dirty="0">
              <a:solidFill>
                <a:prstClr val="black"/>
              </a:solidFill>
              <a:cs typeface="Arial" pitchFamily="34" charset="0"/>
            </a:endParaRPr>
          </a:p>
        </p:txBody>
      </p:sp>
      <p:sp>
        <p:nvSpPr>
          <p:cNvPr id="5" name="AutoShape 2" descr="Résultat de recherche d'images pour &quot;journal of american college of surgeon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937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644008" y="4740882"/>
            <a:ext cx="4499992" cy="392415"/>
          </a:xfrm>
          <a:prstGeom prst="rect">
            <a:avLst/>
          </a:prstGeom>
          <a:noFill/>
        </p:spPr>
        <p:txBody>
          <a:bodyPr wrap="square" lIns="68580" tIns="34290" rIns="68580" bIns="34290" rtlCol="0">
            <a:spAutoFit/>
          </a:bodyPr>
          <a:lstStyle/>
          <a:p>
            <a:pPr marL="272654" indent="-272654" algn="ctr"/>
            <a:r>
              <a:rPr lang="en-US" sz="1050" i="1" dirty="0">
                <a:solidFill>
                  <a:schemeClr val="bg1">
                    <a:lumMod val="50000"/>
                  </a:schemeClr>
                </a:solidFill>
              </a:rPr>
              <a:t>Stephanie M Cabral CID 2023</a:t>
            </a:r>
          </a:p>
          <a:p>
            <a:pPr marL="272654" indent="-272654" algn="ctr"/>
            <a:r>
              <a:rPr lang="en-US" sz="1050" i="1" dirty="0">
                <a:solidFill>
                  <a:schemeClr val="bg1">
                    <a:lumMod val="50000"/>
                  </a:schemeClr>
                </a:solidFill>
              </a:rPr>
              <a:t>DOI: 10.1093/</a:t>
            </a:r>
            <a:r>
              <a:rPr lang="en-US" sz="1050" i="1" dirty="0" err="1">
                <a:solidFill>
                  <a:schemeClr val="bg1">
                    <a:lumMod val="50000"/>
                  </a:schemeClr>
                </a:solidFill>
              </a:rPr>
              <a:t>cid</a:t>
            </a:r>
            <a:r>
              <a:rPr lang="en-US" sz="1050" i="1" dirty="0">
                <a:solidFill>
                  <a:schemeClr val="bg1">
                    <a:lumMod val="50000"/>
                  </a:schemeClr>
                </a:solidFill>
              </a:rPr>
              <a:t>/ciad077</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Adherence to Antimicrobial Prophylaxis Guidelines for Elective Surgeries across 825 United States Hospitals, 2019-2020</a:t>
            </a:r>
            <a:endParaRPr lang="fr-FR" sz="2000" b="1" dirty="0">
              <a:solidFill>
                <a:srgbClr val="002060"/>
              </a:solidFill>
            </a:endParaRPr>
          </a:p>
        </p:txBody>
      </p:sp>
      <p:sp>
        <p:nvSpPr>
          <p:cNvPr id="2" name="Espace réservé du contenu 1"/>
          <p:cNvSpPr>
            <a:spLocks noGrp="1"/>
          </p:cNvSpPr>
          <p:nvPr>
            <p:ph idx="1"/>
          </p:nvPr>
        </p:nvSpPr>
        <p:spPr/>
        <p:txBody>
          <a:bodyPr>
            <a:normAutofit/>
          </a:bodyPr>
          <a:lstStyle/>
          <a:p>
            <a:pPr marL="90488" indent="-90488"/>
            <a:r>
              <a:rPr lang="en-US" sz="1400" dirty="0"/>
              <a:t>Retrospective cohort study of adults who underwent elective craniotomy, hip/knee replacement, spinal procedure, or hernia repair in 2019–2020 at hospitals in the PINC AI (Premier) Healthcare Database</a:t>
            </a:r>
          </a:p>
        </p:txBody>
      </p:sp>
      <p:pic>
        <p:nvPicPr>
          <p:cNvPr id="8" name="Image 7"/>
          <p:cNvPicPr>
            <a:picLocks noChangeAspect="1"/>
          </p:cNvPicPr>
          <p:nvPr/>
        </p:nvPicPr>
        <p:blipFill>
          <a:blip r:embed="rId4"/>
          <a:stretch>
            <a:fillRect/>
          </a:stretch>
        </p:blipFill>
        <p:spPr>
          <a:xfrm>
            <a:off x="22581" y="69055"/>
            <a:ext cx="1466850" cy="781050"/>
          </a:xfrm>
          <a:prstGeom prst="rect">
            <a:avLst/>
          </a:prstGeom>
        </p:spPr>
      </p:pic>
      <p:pic>
        <p:nvPicPr>
          <p:cNvPr id="3" name="Image 2"/>
          <p:cNvPicPr>
            <a:picLocks noChangeAspect="1"/>
          </p:cNvPicPr>
          <p:nvPr/>
        </p:nvPicPr>
        <p:blipFill>
          <a:blip r:embed="rId5"/>
          <a:stretch>
            <a:fillRect/>
          </a:stretch>
        </p:blipFill>
        <p:spPr>
          <a:xfrm>
            <a:off x="3682030" y="2134509"/>
            <a:ext cx="5236222" cy="1951853"/>
          </a:xfrm>
          <a:prstGeom prst="rect">
            <a:avLst/>
          </a:prstGeom>
        </p:spPr>
      </p:pic>
      <p:sp>
        <p:nvSpPr>
          <p:cNvPr id="6" name="Rectangle 5"/>
          <p:cNvSpPr/>
          <p:nvPr/>
        </p:nvSpPr>
        <p:spPr>
          <a:xfrm>
            <a:off x="3682030" y="1749301"/>
            <a:ext cx="5578617" cy="400110"/>
          </a:xfrm>
          <a:prstGeom prst="rect">
            <a:avLst/>
          </a:prstGeom>
        </p:spPr>
        <p:txBody>
          <a:bodyPr wrap="square">
            <a:spAutoFit/>
          </a:bodyPr>
          <a:lstStyle/>
          <a:p>
            <a:pPr algn="ctr"/>
            <a:r>
              <a:rPr lang="en-US" sz="1000" b="1" dirty="0"/>
              <a:t>Reason(s) for Guideline </a:t>
            </a:r>
            <a:r>
              <a:rPr lang="en-US" sz="1000" b="1" dirty="0" err="1"/>
              <a:t>Nonadherence</a:t>
            </a:r>
            <a:r>
              <a:rPr lang="en-US" sz="1000" b="1" dirty="0"/>
              <a:t> Across </a:t>
            </a:r>
          </a:p>
          <a:p>
            <a:pPr algn="ctr"/>
            <a:r>
              <a:rPr lang="en-US" sz="1000" b="1" dirty="0"/>
              <a:t>212 331 </a:t>
            </a:r>
            <a:r>
              <a:rPr lang="en-US" sz="1000" b="1" dirty="0" err="1"/>
              <a:t>Nonadherent</a:t>
            </a:r>
            <a:r>
              <a:rPr lang="en-US" sz="1000" b="1" dirty="0"/>
              <a:t> Elective Surgical Procedures, by Surgery Type</a:t>
            </a:r>
            <a:endParaRPr lang="fr-FR" sz="1000" b="1" dirty="0"/>
          </a:p>
        </p:txBody>
      </p:sp>
      <p:pic>
        <p:nvPicPr>
          <p:cNvPr id="7" name="Image 6"/>
          <p:cNvPicPr>
            <a:picLocks noChangeAspect="1"/>
          </p:cNvPicPr>
          <p:nvPr/>
        </p:nvPicPr>
        <p:blipFill>
          <a:blip r:embed="rId6"/>
          <a:stretch>
            <a:fillRect/>
          </a:stretch>
        </p:blipFill>
        <p:spPr>
          <a:xfrm>
            <a:off x="179512" y="1707654"/>
            <a:ext cx="3347864" cy="3297308"/>
          </a:xfrm>
          <a:prstGeom prst="rect">
            <a:avLst/>
          </a:prstGeom>
        </p:spPr>
      </p:pic>
      <p:sp>
        <p:nvSpPr>
          <p:cNvPr id="10" name="Rectangle 9"/>
          <p:cNvSpPr/>
          <p:nvPr/>
        </p:nvSpPr>
        <p:spPr>
          <a:xfrm>
            <a:off x="3707905" y="4144533"/>
            <a:ext cx="5210348" cy="523220"/>
          </a:xfrm>
          <a:prstGeom prst="rect">
            <a:avLst/>
          </a:prstGeom>
          <a:solidFill>
            <a:srgbClr val="00B050"/>
          </a:solidFill>
        </p:spPr>
        <p:txBody>
          <a:bodyPr wrap="square">
            <a:spAutoFit/>
          </a:bodyPr>
          <a:lstStyle/>
          <a:p>
            <a:pPr algn="ctr"/>
            <a:r>
              <a:rPr lang="en-US" sz="1400" dirty="0">
                <a:solidFill>
                  <a:schemeClr val="bg1"/>
                </a:solidFill>
              </a:rPr>
              <a:t>59% were adherent to prophylaxis guidelines</a:t>
            </a:r>
          </a:p>
          <a:p>
            <a:pPr algn="ctr"/>
            <a:r>
              <a:rPr lang="en-US" sz="1400" dirty="0">
                <a:solidFill>
                  <a:schemeClr val="bg1"/>
                </a:solidFill>
              </a:rPr>
              <a:t>Unnecessary vancomycin use, which may increase the risk of AKI</a:t>
            </a:r>
            <a:endParaRPr lang="fr-FR" sz="1400" dirty="0">
              <a:solidFill>
                <a:schemeClr val="bg1"/>
              </a:solidFill>
            </a:endParaRPr>
          </a:p>
        </p:txBody>
      </p:sp>
    </p:spTree>
    <p:extLst>
      <p:ext uri="{BB962C8B-B14F-4D97-AF65-F5344CB8AC3E}">
        <p14:creationId xmlns:p14="http://schemas.microsoft.com/office/powerpoint/2010/main" val="249068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9"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644009" y="4740883"/>
            <a:ext cx="4499992" cy="392415"/>
          </a:xfrm>
          <a:prstGeom prst="rect">
            <a:avLst/>
          </a:prstGeom>
          <a:noFill/>
        </p:spPr>
        <p:txBody>
          <a:bodyPr wrap="square" lIns="68580" tIns="34290" rIns="68580" bIns="34290" rtlCol="0">
            <a:spAutoFit/>
          </a:bodyPr>
          <a:lstStyle/>
          <a:p>
            <a:pPr marL="272648" indent="-272648" algn="ctr" defTabSz="914378"/>
            <a:r>
              <a:rPr lang="en-US" sz="1050" i="1" dirty="0">
                <a:solidFill>
                  <a:prstClr val="white">
                    <a:lumMod val="50000"/>
                  </a:prstClr>
                </a:solidFill>
                <a:latin typeface="Calibri"/>
              </a:rPr>
              <a:t>JAMA Network Open. 2023;6(10):e2339793. doi:10.1001/jamanetworkopen.2023.39793</a:t>
            </a:r>
          </a:p>
        </p:txBody>
      </p:sp>
      <p:cxnSp>
        <p:nvCxnSpPr>
          <p:cNvPr id="9" name="Connecteur droit 8"/>
          <p:cNvCxnSpPr/>
          <p:nvPr/>
        </p:nvCxnSpPr>
        <p:spPr>
          <a:xfrm>
            <a:off x="539553"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Postoperative </a:t>
            </a:r>
            <a:r>
              <a:rPr lang="en-US" sz="2000" b="1" i="1" dirty="0">
                <a:solidFill>
                  <a:srgbClr val="002060"/>
                </a:solidFill>
              </a:rPr>
              <a:t>Staphylococcus aureus </a:t>
            </a:r>
            <a:r>
              <a:rPr lang="en-US" sz="2000" b="1" dirty="0">
                <a:solidFill>
                  <a:srgbClr val="002060"/>
                </a:solidFill>
              </a:rPr>
              <a:t>Infections in Patients With and Without Preoperative Colonization</a:t>
            </a:r>
            <a:endParaRPr lang="fr-FR" sz="2000" b="1" dirty="0">
              <a:solidFill>
                <a:srgbClr val="002060"/>
              </a:solidFill>
            </a:endParaRPr>
          </a:p>
        </p:txBody>
      </p:sp>
      <p:sp>
        <p:nvSpPr>
          <p:cNvPr id="2" name="Espace réservé du contenu 1"/>
          <p:cNvSpPr>
            <a:spLocks noGrp="1"/>
          </p:cNvSpPr>
          <p:nvPr>
            <p:ph idx="1"/>
          </p:nvPr>
        </p:nvSpPr>
        <p:spPr/>
        <p:txBody>
          <a:bodyPr>
            <a:normAutofit/>
          </a:bodyPr>
          <a:lstStyle/>
          <a:p>
            <a:pPr marL="90486" indent="-90486"/>
            <a:r>
              <a:rPr lang="en-US" sz="1400" dirty="0"/>
              <a:t>To assess the occurrence of postoperative S aureus SSIs and BSIs and quantify its association with patient-related and contextual factors</a:t>
            </a:r>
          </a:p>
          <a:p>
            <a:pPr marL="490526" lvl="1" indent="-90486"/>
            <a:r>
              <a:rPr lang="en-US" sz="1350" dirty="0"/>
              <a:t>33 hospitals in 10 European countries, December 16, 2016, and September 30, 2019</a:t>
            </a:r>
          </a:p>
          <a:p>
            <a:pPr marL="490526" lvl="1" indent="-90486"/>
            <a:r>
              <a:rPr lang="en-US" sz="1350" dirty="0"/>
              <a:t>5004 patients, 3369 (67.3%) S aureus carriers; 100 S aureus SSIs or BSIs within 90 days after surgery. </a:t>
            </a:r>
          </a:p>
          <a:p>
            <a:pPr marL="490526" lvl="1" indent="-90486"/>
            <a:endParaRPr lang="en-US" sz="1350" dirty="0"/>
          </a:p>
          <a:p>
            <a:pPr marL="490526" lvl="1" indent="-90486"/>
            <a:endParaRPr lang="en-US" sz="1350" dirty="0"/>
          </a:p>
        </p:txBody>
      </p:sp>
      <p:sp>
        <p:nvSpPr>
          <p:cNvPr id="10" name="Rectangle 9"/>
          <p:cNvSpPr/>
          <p:nvPr/>
        </p:nvSpPr>
        <p:spPr>
          <a:xfrm>
            <a:off x="75480" y="4594623"/>
            <a:ext cx="5517118" cy="738664"/>
          </a:xfrm>
          <a:prstGeom prst="rect">
            <a:avLst/>
          </a:prstGeom>
          <a:solidFill>
            <a:srgbClr val="00B050"/>
          </a:solidFill>
        </p:spPr>
        <p:txBody>
          <a:bodyPr wrap="square">
            <a:spAutoFit/>
          </a:bodyPr>
          <a:lstStyle/>
          <a:p>
            <a:pPr algn="ctr" defTabSz="914378"/>
            <a:r>
              <a:rPr lang="en-US" sz="1400" dirty="0">
                <a:solidFill>
                  <a:prstClr val="white"/>
                </a:solidFill>
                <a:latin typeface="Calibri"/>
              </a:rPr>
              <a:t>S. aureus carriage associated with an increased risk of developing S aureus SSIs and BSIs, and with modifiable &amp; </a:t>
            </a:r>
            <a:r>
              <a:rPr lang="en-US" sz="1400" dirty="0" err="1">
                <a:solidFill>
                  <a:prstClr val="white"/>
                </a:solidFill>
                <a:latin typeface="Calibri"/>
              </a:rPr>
              <a:t>nonmodifiable</a:t>
            </a:r>
            <a:r>
              <a:rPr lang="en-US" sz="1400" dirty="0">
                <a:solidFill>
                  <a:prstClr val="white"/>
                </a:solidFill>
                <a:latin typeface="Calibri"/>
              </a:rPr>
              <a:t> etiologic factors</a:t>
            </a:r>
            <a:endParaRPr lang="fr-FR" sz="1400" dirty="0">
              <a:solidFill>
                <a:prstClr val="white"/>
              </a:solidFill>
              <a:latin typeface="Calibri"/>
            </a:endParaRPr>
          </a:p>
        </p:txBody>
      </p:sp>
      <p:pic>
        <p:nvPicPr>
          <p:cNvPr id="11" name="Image 10"/>
          <p:cNvPicPr>
            <a:picLocks noChangeAspect="1"/>
          </p:cNvPicPr>
          <p:nvPr/>
        </p:nvPicPr>
        <p:blipFill>
          <a:blip r:embed="rId4"/>
          <a:stretch>
            <a:fillRect/>
          </a:stretch>
        </p:blipFill>
        <p:spPr>
          <a:xfrm>
            <a:off x="75480" y="271315"/>
            <a:ext cx="1613101" cy="518497"/>
          </a:xfrm>
          <a:prstGeom prst="rect">
            <a:avLst/>
          </a:prstGeom>
        </p:spPr>
      </p:pic>
      <p:pic>
        <p:nvPicPr>
          <p:cNvPr id="12" name="Image 11"/>
          <p:cNvPicPr>
            <a:picLocks noChangeAspect="1"/>
          </p:cNvPicPr>
          <p:nvPr/>
        </p:nvPicPr>
        <p:blipFill>
          <a:blip r:embed="rId5"/>
          <a:stretch>
            <a:fillRect/>
          </a:stretch>
        </p:blipFill>
        <p:spPr>
          <a:xfrm>
            <a:off x="5098510" y="2234462"/>
            <a:ext cx="3728546" cy="2467979"/>
          </a:xfrm>
          <a:prstGeom prst="rect">
            <a:avLst/>
          </a:prstGeom>
        </p:spPr>
      </p:pic>
      <p:pic>
        <p:nvPicPr>
          <p:cNvPr id="13" name="Image 12"/>
          <p:cNvPicPr>
            <a:picLocks noChangeAspect="1"/>
          </p:cNvPicPr>
          <p:nvPr/>
        </p:nvPicPr>
        <p:blipFill>
          <a:blip r:embed="rId6"/>
          <a:stretch>
            <a:fillRect/>
          </a:stretch>
        </p:blipFill>
        <p:spPr>
          <a:xfrm>
            <a:off x="1027499" y="2268582"/>
            <a:ext cx="3445555" cy="2190127"/>
          </a:xfrm>
          <a:prstGeom prst="rect">
            <a:avLst/>
          </a:prstGeom>
        </p:spPr>
      </p:pic>
      <p:sp>
        <p:nvSpPr>
          <p:cNvPr id="15" name="Rectangle 14"/>
          <p:cNvSpPr/>
          <p:nvPr/>
        </p:nvSpPr>
        <p:spPr>
          <a:xfrm>
            <a:off x="6012609" y="2234463"/>
            <a:ext cx="3131392" cy="577081"/>
          </a:xfrm>
          <a:prstGeom prst="rect">
            <a:avLst/>
          </a:prstGeom>
        </p:spPr>
        <p:txBody>
          <a:bodyPr wrap="square">
            <a:spAutoFit/>
          </a:bodyPr>
          <a:lstStyle/>
          <a:p>
            <a:pPr defTabSz="685800"/>
            <a:r>
              <a:rPr lang="en-US" sz="1050" b="1" dirty="0">
                <a:solidFill>
                  <a:prstClr val="black"/>
                </a:solidFill>
                <a:latin typeface="Calibri"/>
              </a:rPr>
              <a:t>Weighted cumulative incidence of </a:t>
            </a:r>
            <a:r>
              <a:rPr lang="en-US" sz="1050" b="1" i="1" dirty="0">
                <a:solidFill>
                  <a:prstClr val="black"/>
                </a:solidFill>
                <a:latin typeface="Calibri"/>
              </a:rPr>
              <a:t>S aureus </a:t>
            </a:r>
            <a:r>
              <a:rPr lang="en-US" sz="1050" b="1" dirty="0">
                <a:solidFill>
                  <a:prstClr val="black"/>
                </a:solidFill>
                <a:latin typeface="Calibri"/>
              </a:rPr>
              <a:t>SSIs or BSIs Carriers: 2.55% (2.05%-3.12%) carriers </a:t>
            </a:r>
          </a:p>
          <a:p>
            <a:pPr defTabSz="685800"/>
            <a:r>
              <a:rPr lang="fr-FR" sz="1050" b="1" dirty="0" err="1">
                <a:solidFill>
                  <a:prstClr val="black"/>
                </a:solidFill>
                <a:latin typeface="Calibri"/>
              </a:rPr>
              <a:t>Noncarriers</a:t>
            </a:r>
            <a:r>
              <a:rPr lang="fr-FR" sz="1050" b="1" dirty="0">
                <a:solidFill>
                  <a:prstClr val="black"/>
                </a:solidFill>
                <a:latin typeface="Calibri"/>
              </a:rPr>
              <a:t> </a:t>
            </a:r>
            <a:r>
              <a:rPr lang="en-US" sz="1050" b="1" dirty="0">
                <a:solidFill>
                  <a:prstClr val="black"/>
                </a:solidFill>
                <a:latin typeface="Calibri"/>
              </a:rPr>
              <a:t>0.52%(0.22%-0.91%) </a:t>
            </a:r>
            <a:endParaRPr lang="fr-FR" sz="1050" b="1" dirty="0">
              <a:solidFill>
                <a:prstClr val="black"/>
              </a:solidFill>
              <a:latin typeface="Calibri"/>
            </a:endParaRPr>
          </a:p>
        </p:txBody>
      </p:sp>
    </p:spTree>
    <p:extLst>
      <p:ext uri="{BB962C8B-B14F-4D97-AF65-F5344CB8AC3E}">
        <p14:creationId xmlns:p14="http://schemas.microsoft.com/office/powerpoint/2010/main" val="257244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9"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644009" y="4740883"/>
            <a:ext cx="4499992" cy="392415"/>
          </a:xfrm>
          <a:prstGeom prst="rect">
            <a:avLst/>
          </a:prstGeom>
          <a:noFill/>
        </p:spPr>
        <p:txBody>
          <a:bodyPr wrap="square" lIns="68580" tIns="34290" rIns="68580" bIns="34290" rtlCol="0">
            <a:spAutoFit/>
          </a:bodyPr>
          <a:lstStyle/>
          <a:p>
            <a:pPr marL="272648" indent="-272648" algn="ctr" defTabSz="914378">
              <a:defRPr/>
            </a:pPr>
            <a:r>
              <a:rPr lang="pt-BR" sz="1050" i="1" dirty="0">
                <a:solidFill>
                  <a:prstClr val="white">
                    <a:lumMod val="50000"/>
                  </a:prstClr>
                </a:solidFill>
                <a:latin typeface="Calibri"/>
              </a:rPr>
              <a:t>N Engl J Med 2023;389:1488-98.</a:t>
            </a:r>
          </a:p>
          <a:p>
            <a:pPr marL="272648" indent="-272648" algn="ctr" defTabSz="914378">
              <a:defRPr/>
            </a:pPr>
            <a:r>
              <a:rPr lang="pt-BR" sz="1050" i="1" dirty="0">
                <a:solidFill>
                  <a:prstClr val="white">
                    <a:lumMod val="50000"/>
                  </a:prstClr>
                </a:solidFill>
                <a:latin typeface="Calibri"/>
              </a:rPr>
              <a:t>DOI: 10.1056/NEJMoa2301401</a:t>
            </a:r>
            <a:endParaRPr lang="en-US" sz="1050" i="1" dirty="0">
              <a:solidFill>
                <a:prstClr val="white">
                  <a:lumMod val="50000"/>
                </a:prstClr>
              </a:solidFill>
              <a:latin typeface="Calibri"/>
            </a:endParaRPr>
          </a:p>
        </p:txBody>
      </p:sp>
      <p:cxnSp>
        <p:nvCxnSpPr>
          <p:cNvPr id="9" name="Connecteur droit 8"/>
          <p:cNvCxnSpPr/>
          <p:nvPr/>
        </p:nvCxnSpPr>
        <p:spPr>
          <a:xfrm>
            <a:off x="539553"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Trial of Vancomycin and Cefazolin as</a:t>
            </a:r>
            <a:br>
              <a:rPr lang="en-US" sz="2000" b="1" dirty="0">
                <a:solidFill>
                  <a:srgbClr val="002060"/>
                </a:solidFill>
              </a:rPr>
            </a:br>
            <a:r>
              <a:rPr lang="en-US" sz="2000" b="1" dirty="0">
                <a:solidFill>
                  <a:srgbClr val="002060"/>
                </a:solidFill>
              </a:rPr>
              <a:t>Surgical Prophylaxis in Arthroplasty</a:t>
            </a:r>
            <a:endParaRPr lang="fr-FR" sz="2000" b="1" dirty="0">
              <a:solidFill>
                <a:srgbClr val="002060"/>
              </a:solidFill>
            </a:endParaRPr>
          </a:p>
        </p:txBody>
      </p:sp>
      <p:sp>
        <p:nvSpPr>
          <p:cNvPr id="2" name="Espace réservé du contenu 1"/>
          <p:cNvSpPr>
            <a:spLocks noGrp="1"/>
          </p:cNvSpPr>
          <p:nvPr>
            <p:ph idx="1"/>
          </p:nvPr>
        </p:nvSpPr>
        <p:spPr>
          <a:xfrm>
            <a:off x="130352" y="1274402"/>
            <a:ext cx="4544733" cy="3394472"/>
          </a:xfrm>
        </p:spPr>
        <p:txBody>
          <a:bodyPr>
            <a:normAutofit/>
          </a:bodyPr>
          <a:lstStyle/>
          <a:p>
            <a:pPr marL="90486" indent="-90486"/>
            <a:r>
              <a:rPr lang="en-US" sz="1350" dirty="0"/>
              <a:t>Multicenter, double-blind, superiority, placebo-controlled trial</a:t>
            </a:r>
          </a:p>
          <a:p>
            <a:pPr marL="90486" indent="-90486"/>
            <a:r>
              <a:rPr lang="en-US" sz="1350" dirty="0"/>
              <a:t>Adult patients without known MRSA colonization, arthroplasty, </a:t>
            </a:r>
          </a:p>
          <a:p>
            <a:pPr marL="490526" lvl="1" indent="-90486"/>
            <a:r>
              <a:rPr lang="en-US" sz="1050" dirty="0"/>
              <a:t>1.5 g of vancomycin or normal saline placebo, + cefazolin prophylaxis</a:t>
            </a:r>
          </a:p>
          <a:p>
            <a:pPr marL="90486" indent="-90486"/>
            <a:r>
              <a:rPr lang="en-US" sz="1350" dirty="0"/>
              <a:t>4113 patients in the modified intention-to-treat population </a:t>
            </a:r>
          </a:p>
          <a:p>
            <a:pPr marL="490526" lvl="1" indent="-90486"/>
            <a:r>
              <a:rPr lang="en-US" sz="1050" dirty="0"/>
              <a:t>2233 undergoing knee arthroplasty, </a:t>
            </a:r>
          </a:p>
          <a:p>
            <a:pPr marL="490526" lvl="1" indent="-90486"/>
            <a:r>
              <a:rPr lang="en-US" sz="1050" dirty="0"/>
              <a:t>1850 undergoing hip arthroplasty, </a:t>
            </a:r>
          </a:p>
          <a:p>
            <a:pPr marL="490526" lvl="1" indent="-90486"/>
            <a:r>
              <a:rPr lang="en-US" sz="1050" dirty="0"/>
              <a:t>30 undergoing shoulder arthroplasty</a:t>
            </a:r>
          </a:p>
          <a:p>
            <a:pPr marL="90486" indent="-90486"/>
            <a:r>
              <a:rPr lang="en-US" sz="1500" dirty="0" err="1"/>
              <a:t>Vanco</a:t>
            </a:r>
            <a:r>
              <a:rPr lang="en-US" sz="1500" dirty="0"/>
              <a:t> group: 4.5% SSI  </a:t>
            </a:r>
          </a:p>
          <a:p>
            <a:pPr marL="490526" lvl="1" indent="-90486"/>
            <a:r>
              <a:rPr lang="en-US" sz="1050" dirty="0"/>
              <a:t>Knee: 5.7%, Hip: 3%</a:t>
            </a:r>
          </a:p>
          <a:p>
            <a:pPr marL="90486" indent="-90486"/>
            <a:r>
              <a:rPr lang="en-US" sz="1500" dirty="0"/>
              <a:t>Placebo group: 3.5%, RR: 1.28; 0.94-1.73; P = 0.1</a:t>
            </a:r>
          </a:p>
          <a:p>
            <a:pPr marL="490526" lvl="1" indent="-90486"/>
            <a:r>
              <a:rPr lang="en-US" sz="1350" dirty="0"/>
              <a:t>Knee: 3.7%, Hip: 3.1%</a:t>
            </a:r>
          </a:p>
        </p:txBody>
      </p:sp>
      <p:pic>
        <p:nvPicPr>
          <p:cNvPr id="7" name="Image 6"/>
          <p:cNvPicPr>
            <a:picLocks noChangeAspect="1"/>
          </p:cNvPicPr>
          <p:nvPr/>
        </p:nvPicPr>
        <p:blipFill>
          <a:blip r:embed="rId4"/>
          <a:stretch>
            <a:fillRect/>
          </a:stretch>
        </p:blipFill>
        <p:spPr>
          <a:xfrm>
            <a:off x="4729957" y="1086447"/>
            <a:ext cx="4450556" cy="3621881"/>
          </a:xfrm>
          <a:prstGeom prst="rect">
            <a:avLst/>
          </a:prstGeom>
        </p:spPr>
      </p:pic>
      <p:sp>
        <p:nvSpPr>
          <p:cNvPr id="10" name="Rectangle 9"/>
          <p:cNvSpPr/>
          <p:nvPr/>
        </p:nvSpPr>
        <p:spPr>
          <a:xfrm>
            <a:off x="161428" y="4198783"/>
            <a:ext cx="4482581" cy="738664"/>
          </a:xfrm>
          <a:prstGeom prst="rect">
            <a:avLst/>
          </a:prstGeom>
          <a:solidFill>
            <a:srgbClr val="00B050"/>
          </a:solidFill>
        </p:spPr>
        <p:txBody>
          <a:bodyPr wrap="square">
            <a:spAutoFit/>
          </a:bodyPr>
          <a:lstStyle/>
          <a:p>
            <a:pPr algn="ctr" defTabSz="914378">
              <a:defRPr/>
            </a:pPr>
            <a:r>
              <a:rPr lang="en-US" sz="1400" dirty="0">
                <a:solidFill>
                  <a:prstClr val="white"/>
                </a:solidFill>
                <a:latin typeface="Calibri"/>
              </a:rPr>
              <a:t>Addition of vancomycin to cefazolin prophylaxis was not superior to placebo among patients without known MRSA colonization</a:t>
            </a:r>
            <a:endParaRPr lang="fr-FR" sz="1400" dirty="0">
              <a:solidFill>
                <a:prstClr val="white"/>
              </a:solidFill>
              <a:latin typeface="Calibri"/>
            </a:endParaRPr>
          </a:p>
        </p:txBody>
      </p:sp>
      <p:pic>
        <p:nvPicPr>
          <p:cNvPr id="3" name="Image 2"/>
          <p:cNvPicPr>
            <a:picLocks noChangeAspect="1"/>
          </p:cNvPicPr>
          <p:nvPr/>
        </p:nvPicPr>
        <p:blipFill>
          <a:blip r:embed="rId5"/>
          <a:stretch>
            <a:fillRect/>
          </a:stretch>
        </p:blipFill>
        <p:spPr>
          <a:xfrm>
            <a:off x="203437" y="64857"/>
            <a:ext cx="988184" cy="988184"/>
          </a:xfrm>
          <a:prstGeom prst="rect">
            <a:avLst/>
          </a:prstGeom>
        </p:spPr>
      </p:pic>
    </p:spTree>
    <p:extLst>
      <p:ext uri="{BB962C8B-B14F-4D97-AF65-F5344CB8AC3E}">
        <p14:creationId xmlns:p14="http://schemas.microsoft.com/office/powerpoint/2010/main" val="176616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9"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828773" y="4648531"/>
            <a:ext cx="3165923" cy="392415"/>
          </a:xfrm>
          <a:prstGeom prst="rect">
            <a:avLst/>
          </a:prstGeom>
          <a:noFill/>
        </p:spPr>
        <p:txBody>
          <a:bodyPr wrap="square" lIns="68580" tIns="34290" rIns="68580" bIns="34290" rtlCol="0">
            <a:spAutoFit/>
          </a:bodyPr>
          <a:lstStyle/>
          <a:p>
            <a:pPr marL="272648" indent="-272648" algn="ctr" defTabSz="914378">
              <a:defRPr/>
            </a:pPr>
            <a:r>
              <a:rPr lang="en-US" sz="1050" i="1" dirty="0">
                <a:solidFill>
                  <a:prstClr val="white">
                    <a:lumMod val="50000"/>
                  </a:prstClr>
                </a:solidFill>
                <a:latin typeface="Calibri"/>
              </a:rPr>
              <a:t>Jacob B. Hammond, Am </a:t>
            </a:r>
            <a:r>
              <a:rPr lang="en-US" sz="1050" i="1" dirty="0" err="1">
                <a:solidFill>
                  <a:prstClr val="white">
                    <a:lumMod val="50000"/>
                  </a:prstClr>
                </a:solidFill>
                <a:latin typeface="Calibri"/>
              </a:rPr>
              <a:t>Journ</a:t>
            </a:r>
            <a:r>
              <a:rPr lang="en-US" sz="1050" i="1" dirty="0">
                <a:solidFill>
                  <a:prstClr val="white">
                    <a:lumMod val="50000"/>
                  </a:prstClr>
                </a:solidFill>
                <a:latin typeface="Calibri"/>
              </a:rPr>
              <a:t> </a:t>
            </a:r>
            <a:r>
              <a:rPr lang="en-US" sz="1050" i="1" dirty="0" err="1">
                <a:solidFill>
                  <a:prstClr val="white">
                    <a:lumMod val="50000"/>
                  </a:prstClr>
                </a:solidFill>
                <a:latin typeface="Calibri"/>
              </a:rPr>
              <a:t>Surg</a:t>
            </a:r>
            <a:r>
              <a:rPr lang="en-US" sz="1050" i="1" dirty="0">
                <a:solidFill>
                  <a:prstClr val="white">
                    <a:lumMod val="50000"/>
                  </a:prstClr>
                </a:solidFill>
                <a:latin typeface="Calibri"/>
              </a:rPr>
              <a:t> 2023</a:t>
            </a:r>
          </a:p>
          <a:p>
            <a:pPr marL="272648" indent="-272648" algn="ctr" defTabSz="914378">
              <a:defRPr/>
            </a:pPr>
            <a:r>
              <a:rPr lang="en-US" sz="1050" i="1" dirty="0">
                <a:solidFill>
                  <a:prstClr val="white">
                    <a:lumMod val="50000"/>
                  </a:prstClr>
                </a:solidFill>
                <a:latin typeface="Calibri"/>
              </a:rPr>
              <a:t>https://doi.org/10.1016/j.amjsurg.2023.06.039</a:t>
            </a:r>
          </a:p>
        </p:txBody>
      </p:sp>
      <p:cxnSp>
        <p:nvCxnSpPr>
          <p:cNvPr id="9" name="Connecteur droit 8"/>
          <p:cNvCxnSpPr/>
          <p:nvPr/>
        </p:nvCxnSpPr>
        <p:spPr>
          <a:xfrm>
            <a:off x="539553"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The influence of operating room temperature and humidity on surgical site infection: A multisite ACS-NSQIP analysis</a:t>
            </a:r>
            <a:endParaRPr lang="fr-FR" sz="2000" b="1" dirty="0">
              <a:solidFill>
                <a:srgbClr val="002060"/>
              </a:solidFill>
            </a:endParaRPr>
          </a:p>
        </p:txBody>
      </p:sp>
      <p:sp>
        <p:nvSpPr>
          <p:cNvPr id="2" name="Espace réservé du contenu 1"/>
          <p:cNvSpPr>
            <a:spLocks noGrp="1"/>
          </p:cNvSpPr>
          <p:nvPr>
            <p:ph idx="1"/>
          </p:nvPr>
        </p:nvSpPr>
        <p:spPr>
          <a:xfrm>
            <a:off x="133214" y="1332680"/>
            <a:ext cx="3019419" cy="3394472"/>
          </a:xfrm>
        </p:spPr>
        <p:txBody>
          <a:bodyPr>
            <a:noAutofit/>
          </a:bodyPr>
          <a:lstStyle/>
          <a:p>
            <a:pPr marL="133350" indent="-133350"/>
            <a:r>
              <a:rPr lang="en-US" sz="1800" dirty="0"/>
              <a:t>All operations at 3 centers reported to the ACS-NSQIP (2016e2020)</a:t>
            </a:r>
          </a:p>
          <a:p>
            <a:pPr marL="133350" indent="-133350"/>
            <a:r>
              <a:rPr lang="en-US" sz="1800" dirty="0"/>
              <a:t>Ambient intraoperative temperature (⁰F) + relative humidity (RH) recorded in 15-min intervals.</a:t>
            </a:r>
          </a:p>
          <a:p>
            <a:pPr marL="133350" indent="-133350"/>
            <a:r>
              <a:rPr lang="en-US" sz="1800" dirty="0"/>
              <a:t>14,519 operations analyzed with 179 SSIs (1.2%)</a:t>
            </a:r>
            <a:endParaRPr lang="en-US" sz="750" dirty="0"/>
          </a:p>
        </p:txBody>
      </p:sp>
      <p:sp>
        <p:nvSpPr>
          <p:cNvPr id="10" name="Rectangle 9"/>
          <p:cNvSpPr/>
          <p:nvPr/>
        </p:nvSpPr>
        <p:spPr>
          <a:xfrm>
            <a:off x="311655" y="4410156"/>
            <a:ext cx="5517118" cy="553998"/>
          </a:xfrm>
          <a:prstGeom prst="rect">
            <a:avLst/>
          </a:prstGeom>
          <a:solidFill>
            <a:srgbClr val="00B050"/>
          </a:solidFill>
        </p:spPr>
        <p:txBody>
          <a:bodyPr wrap="square">
            <a:spAutoFit/>
          </a:bodyPr>
          <a:lstStyle/>
          <a:p>
            <a:pPr algn="ctr" defTabSz="914378">
              <a:defRPr/>
            </a:pPr>
            <a:r>
              <a:rPr lang="en-US" sz="1500" dirty="0">
                <a:solidFill>
                  <a:prstClr val="white"/>
                </a:solidFill>
                <a:latin typeface="Calibri"/>
              </a:rPr>
              <a:t>Significant deviations in intraoperative temperature/humidity are not associated with increased risk of SSI</a:t>
            </a:r>
            <a:endParaRPr lang="fr-FR" sz="1500" dirty="0">
              <a:solidFill>
                <a:prstClr val="white"/>
              </a:solidFill>
              <a:latin typeface="Calibri"/>
            </a:endParaRPr>
          </a:p>
        </p:txBody>
      </p:sp>
      <p:pic>
        <p:nvPicPr>
          <p:cNvPr id="6" name="Image 5"/>
          <p:cNvPicPr>
            <a:picLocks noChangeAspect="1"/>
          </p:cNvPicPr>
          <p:nvPr/>
        </p:nvPicPr>
        <p:blipFill>
          <a:blip r:embed="rId4"/>
          <a:stretch>
            <a:fillRect/>
          </a:stretch>
        </p:blipFill>
        <p:spPr>
          <a:xfrm>
            <a:off x="3040039" y="1217484"/>
            <a:ext cx="2978624" cy="3083680"/>
          </a:xfrm>
          <a:prstGeom prst="rect">
            <a:avLst/>
          </a:prstGeom>
        </p:spPr>
      </p:pic>
      <p:pic>
        <p:nvPicPr>
          <p:cNvPr id="7" name="Image 6"/>
          <p:cNvPicPr>
            <a:picLocks noChangeAspect="1"/>
          </p:cNvPicPr>
          <p:nvPr/>
        </p:nvPicPr>
        <p:blipFill>
          <a:blip r:embed="rId5"/>
          <a:stretch>
            <a:fillRect/>
          </a:stretch>
        </p:blipFill>
        <p:spPr>
          <a:xfrm>
            <a:off x="5763420" y="1166992"/>
            <a:ext cx="3296626" cy="3169097"/>
          </a:xfrm>
          <a:prstGeom prst="rect">
            <a:avLst/>
          </a:prstGeom>
        </p:spPr>
      </p:pic>
      <p:pic>
        <p:nvPicPr>
          <p:cNvPr id="3" name="Image 2"/>
          <p:cNvPicPr>
            <a:picLocks noChangeAspect="1"/>
          </p:cNvPicPr>
          <p:nvPr/>
        </p:nvPicPr>
        <p:blipFill>
          <a:blip r:embed="rId6"/>
          <a:stretch>
            <a:fillRect/>
          </a:stretch>
        </p:blipFill>
        <p:spPr>
          <a:xfrm>
            <a:off x="206263" y="114248"/>
            <a:ext cx="1052744" cy="1052744"/>
          </a:xfrm>
          <a:prstGeom prst="rect">
            <a:avLst/>
          </a:prstGeom>
        </p:spPr>
      </p:pic>
    </p:spTree>
    <p:extLst>
      <p:ext uri="{BB962C8B-B14F-4D97-AF65-F5344CB8AC3E}">
        <p14:creationId xmlns:p14="http://schemas.microsoft.com/office/powerpoint/2010/main" val="331807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8520" y="4912710"/>
            <a:ext cx="4499992" cy="207749"/>
          </a:xfrm>
          <a:prstGeom prst="rect">
            <a:avLst/>
          </a:prstGeom>
          <a:noFill/>
        </p:spPr>
        <p:txBody>
          <a:bodyPr wrap="square" lIns="68580" tIns="34290" rIns="68580" bIns="34290" rtlCol="0">
            <a:spAutoFit/>
          </a:bodyPr>
          <a:lstStyle/>
          <a:p>
            <a:pPr marL="272654" indent="-272654" algn="ctr"/>
            <a:r>
              <a:rPr lang="fr-FR" sz="900" i="1" dirty="0">
                <a:solidFill>
                  <a:schemeClr val="bg1">
                    <a:lumMod val="50000"/>
                  </a:schemeClr>
                </a:solidFill>
              </a:rPr>
              <a:t>Lancet Infect Dis 2023; 23: e228–39, </a:t>
            </a:r>
            <a:r>
              <a:rPr lang="en-US" sz="900" i="1" dirty="0">
                <a:solidFill>
                  <a:schemeClr val="bg1">
                    <a:lumMod val="50000"/>
                  </a:schemeClr>
                </a:solidFill>
              </a:rPr>
              <a:t>https://doi.org/10.1016/S1473-3099(22)00877-5</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Economic evaluations of interventions to prevent and</a:t>
            </a:r>
            <a:br>
              <a:rPr lang="en-US" sz="2000" b="1" dirty="0">
                <a:solidFill>
                  <a:srgbClr val="002060"/>
                </a:solidFill>
              </a:rPr>
            </a:br>
            <a:r>
              <a:rPr lang="en-US" sz="2000" b="1" dirty="0">
                <a:solidFill>
                  <a:srgbClr val="002060"/>
                </a:solidFill>
              </a:rPr>
              <a:t>control health-care-associated infections: a systematic</a:t>
            </a:r>
            <a:br>
              <a:rPr lang="en-US" sz="2000" b="1" dirty="0">
                <a:solidFill>
                  <a:srgbClr val="002060"/>
                </a:solidFill>
              </a:rPr>
            </a:br>
            <a:r>
              <a:rPr lang="en-US" sz="2000" b="1" dirty="0">
                <a:solidFill>
                  <a:srgbClr val="002060"/>
                </a:solidFill>
              </a:rPr>
              <a:t>review</a:t>
            </a:r>
            <a:endParaRPr lang="fr-FR" sz="2000" b="1" dirty="0">
              <a:solidFill>
                <a:srgbClr val="002060"/>
              </a:solidFill>
            </a:endParaRPr>
          </a:p>
        </p:txBody>
      </p:sp>
      <p:sp>
        <p:nvSpPr>
          <p:cNvPr id="2" name="Espace réservé du contenu 1"/>
          <p:cNvSpPr>
            <a:spLocks noGrp="1"/>
          </p:cNvSpPr>
          <p:nvPr>
            <p:ph idx="1"/>
          </p:nvPr>
        </p:nvSpPr>
        <p:spPr>
          <a:xfrm>
            <a:off x="179512" y="1121494"/>
            <a:ext cx="4896544" cy="3394472"/>
          </a:xfrm>
        </p:spPr>
        <p:txBody>
          <a:bodyPr>
            <a:normAutofit/>
          </a:bodyPr>
          <a:lstStyle/>
          <a:p>
            <a:pPr marL="90488" indent="-90488"/>
            <a:r>
              <a:rPr lang="en-US" sz="1200" b="1" dirty="0">
                <a:solidFill>
                  <a:srgbClr val="002060"/>
                </a:solidFill>
              </a:rPr>
              <a:t>Objective:  </a:t>
            </a:r>
            <a:r>
              <a:rPr lang="en-US" sz="1200" dirty="0"/>
              <a:t>systematic review to review the cost-effectiveness of interventions to limit the spread of HAI, framed by WHO infection prevention and control core components</a:t>
            </a:r>
          </a:p>
          <a:p>
            <a:pPr marL="490538" lvl="1" indent="-90488"/>
            <a:r>
              <a:rPr lang="en-US" sz="800" dirty="0"/>
              <a:t>Interventions including hand hygiene, personal protective equipment, national-level or facility-level infection prevention and control </a:t>
            </a:r>
            <a:r>
              <a:rPr lang="en-US" sz="800" dirty="0" err="1"/>
              <a:t>programmes</a:t>
            </a:r>
            <a:r>
              <a:rPr lang="en-US" sz="800" dirty="0"/>
              <a:t>, education and training </a:t>
            </a:r>
            <a:r>
              <a:rPr lang="en-US" sz="800" dirty="0" err="1"/>
              <a:t>programmes</a:t>
            </a:r>
            <a:r>
              <a:rPr lang="en-US" sz="800" dirty="0"/>
              <a:t>, environmental cleaning, and surveillance.</a:t>
            </a:r>
          </a:p>
          <a:p>
            <a:pPr marL="490538" lvl="1" indent="-90488"/>
            <a:r>
              <a:rPr lang="en-US" sz="800" dirty="0"/>
              <a:t>BMJ checklist was used to assess the quality of economic evaluations. </a:t>
            </a:r>
          </a:p>
        </p:txBody>
      </p:sp>
      <p:pic>
        <p:nvPicPr>
          <p:cNvPr id="10" name="Image 9"/>
          <p:cNvPicPr>
            <a:picLocks noChangeAspect="1"/>
          </p:cNvPicPr>
          <p:nvPr/>
        </p:nvPicPr>
        <p:blipFill>
          <a:blip r:embed="rId4"/>
          <a:stretch>
            <a:fillRect/>
          </a:stretch>
        </p:blipFill>
        <p:spPr>
          <a:xfrm>
            <a:off x="75778" y="20462"/>
            <a:ext cx="927547" cy="927547"/>
          </a:xfrm>
          <a:prstGeom prst="rect">
            <a:avLst/>
          </a:prstGeom>
        </p:spPr>
      </p:pic>
      <p:pic>
        <p:nvPicPr>
          <p:cNvPr id="3" name="Image 2"/>
          <p:cNvPicPr>
            <a:picLocks noChangeAspect="1"/>
          </p:cNvPicPr>
          <p:nvPr/>
        </p:nvPicPr>
        <p:blipFill>
          <a:blip r:embed="rId5"/>
          <a:stretch>
            <a:fillRect/>
          </a:stretch>
        </p:blipFill>
        <p:spPr>
          <a:xfrm>
            <a:off x="5149240" y="1266905"/>
            <a:ext cx="3899721" cy="3824103"/>
          </a:xfrm>
          <a:prstGeom prst="rect">
            <a:avLst/>
          </a:prstGeom>
        </p:spPr>
      </p:pic>
      <p:sp>
        <p:nvSpPr>
          <p:cNvPr id="6" name="Rectangle 5"/>
          <p:cNvSpPr/>
          <p:nvPr/>
        </p:nvSpPr>
        <p:spPr>
          <a:xfrm>
            <a:off x="5004048" y="1033705"/>
            <a:ext cx="4283968" cy="253916"/>
          </a:xfrm>
          <a:prstGeom prst="rect">
            <a:avLst/>
          </a:prstGeom>
        </p:spPr>
        <p:txBody>
          <a:bodyPr wrap="square">
            <a:spAutoFit/>
          </a:bodyPr>
          <a:lstStyle/>
          <a:p>
            <a:r>
              <a:rPr lang="en-US" sz="1000" b="1" dirty="0" err="1"/>
              <a:t>Ccost</a:t>
            </a:r>
            <a:r>
              <a:rPr lang="en-US" sz="1000" b="1" dirty="0"/>
              <a:t>-effectiveness results for studies meeting the minimum quality criteria</a:t>
            </a:r>
            <a:endParaRPr lang="fr-FR" sz="1000" b="1" dirty="0"/>
          </a:p>
        </p:txBody>
      </p:sp>
      <p:pic>
        <p:nvPicPr>
          <p:cNvPr id="7" name="Image 6"/>
          <p:cNvPicPr>
            <a:picLocks noChangeAspect="1"/>
          </p:cNvPicPr>
          <p:nvPr/>
        </p:nvPicPr>
        <p:blipFill>
          <a:blip r:embed="rId6"/>
          <a:stretch>
            <a:fillRect/>
          </a:stretch>
        </p:blipFill>
        <p:spPr>
          <a:xfrm>
            <a:off x="1482981" y="2319032"/>
            <a:ext cx="3436582" cy="1656184"/>
          </a:xfrm>
          <a:prstGeom prst="rect">
            <a:avLst/>
          </a:prstGeom>
        </p:spPr>
      </p:pic>
      <p:sp>
        <p:nvSpPr>
          <p:cNvPr id="8" name="Rectangle 7"/>
          <p:cNvSpPr/>
          <p:nvPr/>
        </p:nvSpPr>
        <p:spPr>
          <a:xfrm>
            <a:off x="179512" y="4030309"/>
            <a:ext cx="4824536" cy="769441"/>
          </a:xfrm>
          <a:prstGeom prst="rect">
            <a:avLst/>
          </a:prstGeom>
          <a:solidFill>
            <a:srgbClr val="00B050"/>
          </a:solidFill>
        </p:spPr>
        <p:txBody>
          <a:bodyPr wrap="square">
            <a:spAutoFit/>
          </a:bodyPr>
          <a:lstStyle/>
          <a:p>
            <a:r>
              <a:rPr lang="en-US" sz="1100" dirty="0">
                <a:solidFill>
                  <a:schemeClr val="bg1"/>
                </a:solidFill>
              </a:rPr>
              <a:t>Some evidence that hand hygiene, environmental cleaning, surveillance, and multimodal interventions were cost-effective.</a:t>
            </a:r>
          </a:p>
          <a:p>
            <a:r>
              <a:rPr lang="en-US" sz="1100" dirty="0">
                <a:solidFill>
                  <a:schemeClr val="bg1"/>
                </a:solidFill>
              </a:rPr>
              <a:t>Few or no studies investigating education and training, PPE or monitoring, and evaluation of interventions. </a:t>
            </a:r>
          </a:p>
        </p:txBody>
      </p:sp>
      <p:sp>
        <p:nvSpPr>
          <p:cNvPr id="11" name="Rectangle 10"/>
          <p:cNvSpPr/>
          <p:nvPr/>
        </p:nvSpPr>
        <p:spPr>
          <a:xfrm>
            <a:off x="239299" y="2818730"/>
            <a:ext cx="1743799" cy="461665"/>
          </a:xfrm>
          <a:prstGeom prst="rect">
            <a:avLst/>
          </a:prstGeom>
        </p:spPr>
        <p:txBody>
          <a:bodyPr wrap="square">
            <a:spAutoFit/>
          </a:bodyPr>
          <a:lstStyle/>
          <a:p>
            <a:pPr marL="90488" indent="-90488"/>
            <a:r>
              <a:rPr lang="en-US" sz="1200" dirty="0"/>
              <a:t>67 studies were included in the review</a:t>
            </a:r>
          </a:p>
        </p:txBody>
      </p:sp>
    </p:spTree>
    <p:extLst>
      <p:ext uri="{BB962C8B-B14F-4D97-AF65-F5344CB8AC3E}">
        <p14:creationId xmlns:p14="http://schemas.microsoft.com/office/powerpoint/2010/main" val="2278763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6004" y="4823592"/>
            <a:ext cx="4499992" cy="346249"/>
          </a:xfrm>
          <a:prstGeom prst="rect">
            <a:avLst/>
          </a:prstGeom>
          <a:noFill/>
        </p:spPr>
        <p:txBody>
          <a:bodyPr wrap="square" lIns="68580" tIns="34290" rIns="68580" bIns="34290" rtlCol="0">
            <a:spAutoFit/>
          </a:bodyPr>
          <a:lstStyle/>
          <a:p>
            <a:pPr marL="272654" indent="-272654" algn="ctr"/>
            <a:r>
              <a:rPr lang="fr-FR" sz="900" i="1" dirty="0">
                <a:solidFill>
                  <a:schemeClr val="bg1">
                    <a:lumMod val="50000"/>
                  </a:schemeClr>
                </a:solidFill>
              </a:rPr>
              <a:t>Aline </a:t>
            </a:r>
            <a:r>
              <a:rPr lang="fr-FR" sz="900" i="1" dirty="0" err="1">
                <a:solidFill>
                  <a:schemeClr val="bg1">
                    <a:lumMod val="50000"/>
                  </a:schemeClr>
                </a:solidFill>
              </a:rPr>
              <a:t>Wolfensberger</a:t>
            </a:r>
            <a:r>
              <a:rPr lang="fr-FR" sz="900" i="1" dirty="0">
                <a:solidFill>
                  <a:schemeClr val="bg1">
                    <a:lumMod val="50000"/>
                  </a:schemeClr>
                </a:solidFill>
              </a:rPr>
              <a:t> Lancet Infect Dis 2023; 23: 836–46</a:t>
            </a:r>
          </a:p>
          <a:p>
            <a:pPr marL="272654" indent="-272654" algn="ctr"/>
            <a:r>
              <a:rPr lang="en-US" sz="900" i="1" dirty="0">
                <a:solidFill>
                  <a:schemeClr val="bg1">
                    <a:lumMod val="50000"/>
                  </a:schemeClr>
                </a:solidFill>
              </a:rPr>
              <a:t>https://doi.org/10.1016/S1473-3099(22)00812-X</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Prevention of non-ventilator-associated hospital-acquired pneumonia in Switzerland: a type 2 hybrid effectiveness– implementation trial</a:t>
            </a:r>
            <a:endParaRPr lang="fr-FR" sz="2000" b="1" dirty="0">
              <a:solidFill>
                <a:srgbClr val="002060"/>
              </a:solidFill>
            </a:endParaRPr>
          </a:p>
        </p:txBody>
      </p:sp>
      <p:sp>
        <p:nvSpPr>
          <p:cNvPr id="2" name="Espace réservé du contenu 1"/>
          <p:cNvSpPr>
            <a:spLocks noGrp="1"/>
          </p:cNvSpPr>
          <p:nvPr>
            <p:ph idx="1"/>
          </p:nvPr>
        </p:nvSpPr>
        <p:spPr>
          <a:xfrm>
            <a:off x="341756" y="1141912"/>
            <a:ext cx="8478716" cy="3394472"/>
          </a:xfrm>
        </p:spPr>
        <p:txBody>
          <a:bodyPr>
            <a:normAutofit/>
          </a:bodyPr>
          <a:lstStyle/>
          <a:p>
            <a:pPr marL="90488" indent="-90488"/>
            <a:r>
              <a:rPr lang="en-US" sz="1400" b="1" dirty="0">
                <a:solidFill>
                  <a:srgbClr val="002060"/>
                </a:solidFill>
              </a:rPr>
              <a:t>Objective: </a:t>
            </a:r>
            <a:r>
              <a:rPr lang="en-US" sz="1400" dirty="0"/>
              <a:t>to test an Non-ventilator-associated hospital-acquired pneumonia (</a:t>
            </a:r>
            <a:r>
              <a:rPr lang="en-US" sz="1400" dirty="0" err="1"/>
              <a:t>nvHAP</a:t>
            </a:r>
            <a:r>
              <a:rPr lang="en-US" sz="1400" dirty="0"/>
              <a:t>) prevention intervention + multifaceted implementation strategy</a:t>
            </a:r>
          </a:p>
        </p:txBody>
      </p:sp>
      <p:pic>
        <p:nvPicPr>
          <p:cNvPr id="10" name="Image 9"/>
          <p:cNvPicPr>
            <a:picLocks noChangeAspect="1"/>
          </p:cNvPicPr>
          <p:nvPr/>
        </p:nvPicPr>
        <p:blipFill>
          <a:blip r:embed="rId4"/>
          <a:stretch>
            <a:fillRect/>
          </a:stretch>
        </p:blipFill>
        <p:spPr>
          <a:xfrm>
            <a:off x="75778" y="20462"/>
            <a:ext cx="927547" cy="927547"/>
          </a:xfrm>
          <a:prstGeom prst="rect">
            <a:avLst/>
          </a:prstGeom>
        </p:spPr>
      </p:pic>
      <p:sp>
        <p:nvSpPr>
          <p:cNvPr id="3" name="Rectangle 2"/>
          <p:cNvSpPr/>
          <p:nvPr/>
        </p:nvSpPr>
        <p:spPr>
          <a:xfrm>
            <a:off x="163910" y="1683268"/>
            <a:ext cx="3981214" cy="2477601"/>
          </a:xfrm>
          <a:prstGeom prst="rect">
            <a:avLst/>
          </a:prstGeom>
        </p:spPr>
        <p:txBody>
          <a:bodyPr wrap="square">
            <a:spAutoFit/>
          </a:bodyPr>
          <a:lstStyle/>
          <a:p>
            <a:pPr marL="171450" lvl="1" indent="-171450">
              <a:buFont typeface="Calibri" panose="020F0502020204030204" pitchFamily="34" charset="0"/>
              <a:buChar char="-"/>
            </a:pPr>
            <a:r>
              <a:rPr lang="en-US" sz="1200" b="1" dirty="0">
                <a:solidFill>
                  <a:srgbClr val="002060"/>
                </a:solidFill>
              </a:rPr>
              <a:t>Methods: </a:t>
            </a:r>
            <a:r>
              <a:rPr lang="en-US" sz="1200" dirty="0"/>
              <a:t>single-</a:t>
            </a:r>
            <a:r>
              <a:rPr lang="en-US" sz="1200" dirty="0" err="1"/>
              <a:t>centre</a:t>
            </a:r>
            <a:r>
              <a:rPr lang="en-US" sz="1200" dirty="0"/>
              <a:t>, type 2 hybrid effectiveness–implementation study </a:t>
            </a:r>
          </a:p>
          <a:p>
            <a:pPr marL="171450" lvl="1" indent="-171450">
              <a:buFont typeface="Calibri" panose="020F0502020204030204" pitchFamily="34" charset="0"/>
              <a:buChar char="-"/>
            </a:pPr>
            <a:r>
              <a:rPr lang="en-US" sz="1200" dirty="0"/>
              <a:t>Patients 9 surg./med. </a:t>
            </a:r>
            <a:r>
              <a:rPr lang="en-US" sz="1200" dirty="0" err="1"/>
              <a:t>dept</a:t>
            </a:r>
            <a:r>
              <a:rPr lang="en-US" sz="1200" dirty="0"/>
              <a:t>, Univ. Hosp. Zurich, Switzerland</a:t>
            </a:r>
          </a:p>
          <a:p>
            <a:pPr marL="171450" lvl="1" indent="-171450">
              <a:buFont typeface="Calibri" panose="020F0502020204030204" pitchFamily="34" charset="0"/>
              <a:buChar char="-"/>
            </a:pPr>
            <a:r>
              <a:rPr lang="en-US" sz="1200" dirty="0"/>
              <a:t>5-measure </a:t>
            </a:r>
            <a:r>
              <a:rPr lang="en-US" sz="1200" dirty="0" err="1"/>
              <a:t>nvHAP</a:t>
            </a:r>
            <a:r>
              <a:rPr lang="en-US" sz="1200" dirty="0"/>
              <a:t> prevention bundle: </a:t>
            </a:r>
          </a:p>
          <a:p>
            <a:pPr marL="357188" lvl="2" indent="-171450">
              <a:buFont typeface="Calibri" panose="020F0502020204030204" pitchFamily="34" charset="0"/>
              <a:buChar char="-"/>
            </a:pPr>
            <a:r>
              <a:rPr lang="en-US" sz="1100" dirty="0"/>
              <a:t>Oral care, dysphagia screening and management, </a:t>
            </a:r>
            <a:r>
              <a:rPr lang="en-US" sz="1100" dirty="0" err="1"/>
              <a:t>mobilisation</a:t>
            </a:r>
            <a:r>
              <a:rPr lang="en-US" sz="1100" dirty="0"/>
              <a:t>, discontinuation of non-indicated proton-pump inhibitors, and respiratory therapy</a:t>
            </a:r>
          </a:p>
          <a:p>
            <a:pPr marL="171450" lvl="1" indent="-171450">
              <a:buFont typeface="Calibri" panose="020F0502020204030204" pitchFamily="34" charset="0"/>
              <a:buChar char="-"/>
            </a:pPr>
            <a:r>
              <a:rPr lang="en-US" sz="1200" dirty="0"/>
              <a:t>Department-level implementation teams 3</a:t>
            </a:r>
          </a:p>
          <a:p>
            <a:pPr marL="357188" lvl="2" indent="-171450">
              <a:buFont typeface="Calibri" panose="020F0502020204030204" pitchFamily="34" charset="0"/>
              <a:buChar char="-"/>
            </a:pPr>
            <a:r>
              <a:rPr lang="en-US" sz="1100" dirty="0"/>
              <a:t>Locally adapted core strategies of education, training, and changing infrastructure</a:t>
            </a:r>
          </a:p>
          <a:p>
            <a:pPr marL="171450" lvl="1" indent="-171450">
              <a:buFont typeface="Calibri" panose="020F0502020204030204" pitchFamily="34" charset="0"/>
              <a:buChar char="-"/>
            </a:pPr>
            <a:r>
              <a:rPr lang="en-US" sz="1200" dirty="0"/>
              <a:t>Primary outcome: </a:t>
            </a:r>
            <a:r>
              <a:rPr lang="en-US" sz="1200" dirty="0" err="1"/>
              <a:t>nvHAP</a:t>
            </a:r>
            <a:r>
              <a:rPr lang="en-US" sz="1200" dirty="0"/>
              <a:t> incidence rate</a:t>
            </a:r>
          </a:p>
          <a:p>
            <a:pPr marL="171450" lvl="1" indent="-171450">
              <a:buFont typeface="Calibri" panose="020F0502020204030204" pitchFamily="34" charset="0"/>
              <a:buChar char="-"/>
            </a:pPr>
            <a:r>
              <a:rPr lang="en-US" sz="1200" dirty="0"/>
              <a:t>451 </a:t>
            </a:r>
            <a:r>
              <a:rPr lang="en-US" sz="1200" dirty="0" err="1"/>
              <a:t>nvHAP</a:t>
            </a:r>
            <a:r>
              <a:rPr lang="en-US" sz="1200" dirty="0"/>
              <a:t> cases between Jan 1, 2017-Feb 29, 2020 during 361 947 patient-days</a:t>
            </a:r>
            <a:endParaRPr lang="fr-FR" sz="1200" dirty="0"/>
          </a:p>
        </p:txBody>
      </p:sp>
      <p:pic>
        <p:nvPicPr>
          <p:cNvPr id="6" name="Image 5"/>
          <p:cNvPicPr>
            <a:picLocks noChangeAspect="1"/>
          </p:cNvPicPr>
          <p:nvPr/>
        </p:nvPicPr>
        <p:blipFill>
          <a:blip r:embed="rId5"/>
          <a:stretch>
            <a:fillRect/>
          </a:stretch>
        </p:blipFill>
        <p:spPr>
          <a:xfrm>
            <a:off x="4307546" y="1489401"/>
            <a:ext cx="4741329" cy="3445765"/>
          </a:xfrm>
          <a:prstGeom prst="rect">
            <a:avLst/>
          </a:prstGeom>
        </p:spPr>
      </p:pic>
      <p:sp>
        <p:nvSpPr>
          <p:cNvPr id="7" name="Rectangle 6"/>
          <p:cNvSpPr/>
          <p:nvPr/>
        </p:nvSpPr>
        <p:spPr>
          <a:xfrm>
            <a:off x="163910" y="4160869"/>
            <a:ext cx="3981214" cy="646331"/>
          </a:xfrm>
          <a:prstGeom prst="rect">
            <a:avLst/>
          </a:prstGeom>
          <a:solidFill>
            <a:srgbClr val="00B050"/>
          </a:solidFill>
        </p:spPr>
        <p:txBody>
          <a:bodyPr wrap="square">
            <a:spAutoFit/>
          </a:bodyPr>
          <a:lstStyle/>
          <a:p>
            <a:pPr algn="ctr"/>
            <a:r>
              <a:rPr lang="en-US" sz="1200" dirty="0">
                <a:solidFill>
                  <a:schemeClr val="bg1"/>
                </a:solidFill>
              </a:rPr>
              <a:t>The prevention bundle led to a reduction of </a:t>
            </a:r>
            <a:r>
              <a:rPr lang="en-US" sz="1200" dirty="0" err="1">
                <a:solidFill>
                  <a:schemeClr val="bg1"/>
                </a:solidFill>
              </a:rPr>
              <a:t>nvHAP</a:t>
            </a:r>
            <a:r>
              <a:rPr lang="en-US" sz="1200" dirty="0">
                <a:solidFill>
                  <a:schemeClr val="bg1"/>
                </a:solidFill>
              </a:rPr>
              <a:t>. Knowledge of the determinants of implementation success might help in upscaling </a:t>
            </a:r>
            <a:r>
              <a:rPr lang="en-US" sz="1200" dirty="0" err="1">
                <a:solidFill>
                  <a:schemeClr val="bg1"/>
                </a:solidFill>
              </a:rPr>
              <a:t>nvHAP</a:t>
            </a:r>
            <a:r>
              <a:rPr lang="en-US" sz="1200" dirty="0">
                <a:solidFill>
                  <a:schemeClr val="bg1"/>
                </a:solidFill>
              </a:rPr>
              <a:t> prevention.</a:t>
            </a:r>
            <a:endParaRPr lang="fr-FR" sz="1200" dirty="0">
              <a:solidFill>
                <a:schemeClr val="bg1"/>
              </a:solidFill>
            </a:endParaRPr>
          </a:p>
        </p:txBody>
      </p:sp>
    </p:spTree>
    <p:extLst>
      <p:ext uri="{BB962C8B-B14F-4D97-AF65-F5344CB8AC3E}">
        <p14:creationId xmlns:p14="http://schemas.microsoft.com/office/powerpoint/2010/main" val="1402675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346340" y="4678234"/>
            <a:ext cx="4499992" cy="392415"/>
          </a:xfrm>
          <a:prstGeom prst="rect">
            <a:avLst/>
          </a:prstGeom>
          <a:noFill/>
        </p:spPr>
        <p:txBody>
          <a:bodyPr wrap="square" lIns="68580" tIns="34290" rIns="68580" bIns="34290" rtlCol="0">
            <a:spAutoFit/>
          </a:bodyPr>
          <a:lstStyle/>
          <a:p>
            <a:pPr marL="272654" indent="-272654" algn="ctr"/>
            <a:r>
              <a:rPr lang="fr-FR" sz="1050" i="1" dirty="0">
                <a:solidFill>
                  <a:schemeClr val="bg1">
                    <a:lumMod val="50000"/>
                  </a:schemeClr>
                </a:solidFill>
              </a:rPr>
              <a:t>Ian Ross Lancet 2023; 401: 1681–90</a:t>
            </a:r>
          </a:p>
          <a:p>
            <a:pPr marL="272654" indent="-272654" algn="ctr"/>
            <a:r>
              <a:rPr lang="en-US" sz="1050" i="1" dirty="0">
                <a:solidFill>
                  <a:schemeClr val="bg1">
                    <a:lumMod val="50000"/>
                  </a:schemeClr>
                </a:solidFill>
              </a:rPr>
              <a:t>https://doi.org/10.1016/S0140-6736(23)00021-1</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Effectiveness of handwashing with soap for preventing</a:t>
            </a:r>
            <a:br>
              <a:rPr lang="en-US" sz="2000" b="1" dirty="0">
                <a:solidFill>
                  <a:srgbClr val="002060"/>
                </a:solidFill>
              </a:rPr>
            </a:br>
            <a:r>
              <a:rPr lang="en-US" sz="2000" b="1" dirty="0">
                <a:solidFill>
                  <a:srgbClr val="002060"/>
                </a:solidFill>
              </a:rPr>
              <a:t>acute respiratory infections in LMICs</a:t>
            </a:r>
            <a:endParaRPr lang="fr-FR" sz="2000" b="1" dirty="0">
              <a:solidFill>
                <a:srgbClr val="002060"/>
              </a:solidFill>
            </a:endParaRPr>
          </a:p>
        </p:txBody>
      </p:sp>
      <p:sp>
        <p:nvSpPr>
          <p:cNvPr id="2" name="Espace réservé du contenu 1"/>
          <p:cNvSpPr>
            <a:spLocks noGrp="1"/>
          </p:cNvSpPr>
          <p:nvPr>
            <p:ph idx="1"/>
          </p:nvPr>
        </p:nvSpPr>
        <p:spPr>
          <a:xfrm>
            <a:off x="251520" y="1330680"/>
            <a:ext cx="4968552" cy="3394472"/>
          </a:xfrm>
        </p:spPr>
        <p:txBody>
          <a:bodyPr>
            <a:normAutofit/>
          </a:bodyPr>
          <a:lstStyle/>
          <a:p>
            <a:pPr marL="90488" indent="-90488"/>
            <a:r>
              <a:rPr lang="fr-FR" sz="1400" dirty="0" err="1"/>
              <a:t>Systematic</a:t>
            </a:r>
            <a:r>
              <a:rPr lang="fr-FR" sz="1400" dirty="0"/>
              <a:t> </a:t>
            </a:r>
            <a:r>
              <a:rPr lang="fr-FR" sz="1400" dirty="0" err="1"/>
              <a:t>review</a:t>
            </a:r>
            <a:r>
              <a:rPr lang="fr-FR" sz="1400" dirty="0"/>
              <a:t> and </a:t>
            </a:r>
            <a:r>
              <a:rPr lang="fr-FR" sz="1400" dirty="0" err="1"/>
              <a:t>meta-analysis</a:t>
            </a:r>
            <a:r>
              <a:rPr lang="fr-FR" sz="1400" dirty="0"/>
              <a:t> </a:t>
            </a:r>
            <a:r>
              <a:rPr lang="en-US" sz="1400" dirty="0" err="1"/>
              <a:t>randomised</a:t>
            </a:r>
            <a:r>
              <a:rPr lang="en-US" sz="1400" dirty="0"/>
              <a:t> and non-</a:t>
            </a:r>
            <a:r>
              <a:rPr lang="en-US" sz="1400" dirty="0" err="1"/>
              <a:t>randomised</a:t>
            </a:r>
            <a:r>
              <a:rPr lang="en-US" sz="1400" dirty="0"/>
              <a:t> controlled studies of interventions conducted in domestic, school, or childcare settings</a:t>
            </a:r>
          </a:p>
          <a:p>
            <a:pPr marL="265113" lvl="1" indent="-90488"/>
            <a:r>
              <a:rPr lang="en-US" sz="1200" dirty="0"/>
              <a:t>Interventions promoting hand hygiene methods other than handwashing with soap were excluded, as were interventions in health-care facilities or the workplace. </a:t>
            </a:r>
          </a:p>
          <a:p>
            <a:pPr marL="265113" lvl="1" indent="-90488"/>
            <a:r>
              <a:rPr lang="en-US" sz="1200" dirty="0"/>
              <a:t>26 studies with 161 659 participants met inclusion criteria, </a:t>
            </a:r>
          </a:p>
          <a:p>
            <a:pPr marL="265113" lvl="1" indent="-90488"/>
            <a:r>
              <a:rPr lang="en-US" sz="1200" dirty="0"/>
              <a:t>Interventions promoting handwashing with soap reduced </a:t>
            </a:r>
          </a:p>
          <a:p>
            <a:pPr marL="538163" lvl="2" indent="-90488"/>
            <a:r>
              <a:rPr lang="en-US" sz="1050" dirty="0"/>
              <a:t>RR 0·83 [95% CI 0·76–0·90]: any ARI compared with no handwashing </a:t>
            </a:r>
          </a:p>
          <a:p>
            <a:pPr marL="538163" lvl="2" indent="-90488"/>
            <a:r>
              <a:rPr lang="en-US" sz="1050" dirty="0"/>
              <a:t>0·78 [0·64–0·94]: lower respiratory infections </a:t>
            </a:r>
          </a:p>
          <a:p>
            <a:pPr marL="538163" lvl="2" indent="-90488"/>
            <a:r>
              <a:rPr lang="en-US" sz="1050" dirty="0"/>
              <a:t>0·74 [0·59–0·93]: upper respiratory infections </a:t>
            </a:r>
          </a:p>
          <a:p>
            <a:pPr marL="538163" lvl="2" indent="-90488"/>
            <a:r>
              <a:rPr lang="en-US" sz="1050" dirty="0"/>
              <a:t>0·94 [0·42–2·11]: but not test-confirmed influenza test-confirmed COVID-19 (no comparisons), or all-cause mortality (prevalence ratio 0·95 [95% CI 0·71–1·27]; one comparison). </a:t>
            </a:r>
          </a:p>
        </p:txBody>
      </p:sp>
      <p:pic>
        <p:nvPicPr>
          <p:cNvPr id="10" name="Image 9"/>
          <p:cNvPicPr>
            <a:picLocks noChangeAspect="1"/>
          </p:cNvPicPr>
          <p:nvPr/>
        </p:nvPicPr>
        <p:blipFill>
          <a:blip r:embed="rId4"/>
          <a:stretch>
            <a:fillRect/>
          </a:stretch>
        </p:blipFill>
        <p:spPr>
          <a:xfrm>
            <a:off x="75778" y="20462"/>
            <a:ext cx="927547" cy="927547"/>
          </a:xfrm>
          <a:prstGeom prst="rect">
            <a:avLst/>
          </a:prstGeom>
        </p:spPr>
      </p:pic>
      <p:pic>
        <p:nvPicPr>
          <p:cNvPr id="8" name="Image 7"/>
          <p:cNvPicPr>
            <a:picLocks noChangeAspect="1"/>
          </p:cNvPicPr>
          <p:nvPr/>
        </p:nvPicPr>
        <p:blipFill>
          <a:blip r:embed="rId5"/>
          <a:stretch>
            <a:fillRect/>
          </a:stretch>
        </p:blipFill>
        <p:spPr>
          <a:xfrm>
            <a:off x="5220072" y="1525414"/>
            <a:ext cx="3787130" cy="3005005"/>
          </a:xfrm>
          <a:prstGeom prst="rect">
            <a:avLst/>
          </a:prstGeom>
        </p:spPr>
      </p:pic>
      <p:sp>
        <p:nvSpPr>
          <p:cNvPr id="11" name="Rectangle 10"/>
          <p:cNvSpPr/>
          <p:nvPr/>
        </p:nvSpPr>
        <p:spPr>
          <a:xfrm>
            <a:off x="5148064" y="1091520"/>
            <a:ext cx="3960440" cy="400110"/>
          </a:xfrm>
          <a:prstGeom prst="rect">
            <a:avLst/>
          </a:prstGeom>
        </p:spPr>
        <p:txBody>
          <a:bodyPr wrap="square">
            <a:spAutoFit/>
          </a:bodyPr>
          <a:lstStyle/>
          <a:p>
            <a:pPr algn="ctr"/>
            <a:r>
              <a:rPr lang="en-US" sz="1000" b="1" dirty="0"/>
              <a:t>Any acute respiratory infection, for which handwashing comprised the majority of intervention </a:t>
            </a:r>
            <a:endParaRPr lang="fr-FR" sz="1000" b="1" dirty="0"/>
          </a:p>
        </p:txBody>
      </p:sp>
      <p:sp>
        <p:nvSpPr>
          <p:cNvPr id="3" name="Rectangle 2"/>
          <p:cNvSpPr/>
          <p:nvPr/>
        </p:nvSpPr>
        <p:spPr>
          <a:xfrm>
            <a:off x="179512" y="4488633"/>
            <a:ext cx="5760640" cy="523220"/>
          </a:xfrm>
          <a:prstGeom prst="rect">
            <a:avLst/>
          </a:prstGeom>
          <a:solidFill>
            <a:srgbClr val="00B050"/>
          </a:solidFill>
        </p:spPr>
        <p:txBody>
          <a:bodyPr wrap="square">
            <a:spAutoFit/>
          </a:bodyPr>
          <a:lstStyle/>
          <a:p>
            <a:pPr algn="ctr"/>
            <a:r>
              <a:rPr lang="en-US" sz="1400" dirty="0">
                <a:solidFill>
                  <a:schemeClr val="bg1"/>
                </a:solidFill>
              </a:rPr>
              <a:t>Interventions promoting handwashing with soap can reduce ARI in LMICs, and could help to prevent the large burden of respiratory disease</a:t>
            </a:r>
            <a:endParaRPr lang="fr-FR" sz="1400" dirty="0">
              <a:solidFill>
                <a:schemeClr val="bg1"/>
              </a:solidFill>
            </a:endParaRPr>
          </a:p>
        </p:txBody>
      </p:sp>
    </p:spTree>
    <p:extLst>
      <p:ext uri="{BB962C8B-B14F-4D97-AF65-F5344CB8AC3E}">
        <p14:creationId xmlns:p14="http://schemas.microsoft.com/office/powerpoint/2010/main" val="148579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96552" y="4804174"/>
            <a:ext cx="4499992" cy="377026"/>
          </a:xfrm>
          <a:prstGeom prst="rect">
            <a:avLst/>
          </a:prstGeom>
          <a:noFill/>
        </p:spPr>
        <p:txBody>
          <a:bodyPr wrap="square" lIns="68580" tIns="34290" rIns="68580" bIns="34290" rtlCol="0">
            <a:spAutoFit/>
          </a:bodyPr>
          <a:lstStyle/>
          <a:p>
            <a:pPr marL="272654" indent="-272654" algn="ctr"/>
            <a:r>
              <a:rPr lang="en-US" sz="1000" i="1" dirty="0" err="1">
                <a:solidFill>
                  <a:schemeClr val="bg1">
                    <a:lumMod val="50000"/>
                  </a:schemeClr>
                </a:solidFill>
              </a:rPr>
              <a:t>GregoryM</a:t>
            </a:r>
            <a:r>
              <a:rPr lang="en-US" sz="1000" i="1" dirty="0">
                <a:solidFill>
                  <a:schemeClr val="bg1">
                    <a:lumMod val="50000"/>
                  </a:schemeClr>
                </a:solidFill>
              </a:rPr>
              <a:t>. </a:t>
            </a:r>
            <a:r>
              <a:rPr lang="en-US" sz="1000" i="1" dirty="0" err="1">
                <a:solidFill>
                  <a:schemeClr val="bg1">
                    <a:lumMod val="50000"/>
                  </a:schemeClr>
                </a:solidFill>
              </a:rPr>
              <a:t>Schrank</a:t>
            </a:r>
            <a:r>
              <a:rPr lang="en-US" sz="1000" i="1" dirty="0">
                <a:solidFill>
                  <a:schemeClr val="bg1">
                    <a:lumMod val="50000"/>
                  </a:schemeClr>
                </a:solidFill>
              </a:rPr>
              <a:t>, JAMA Network Open. 2023;6(4):e238952. doi:10.1001/jamanetworkopen.2023.8952 </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Perceptions of Health Care–Associated Infection Metrics</a:t>
            </a:r>
            <a:br>
              <a:rPr lang="en-US" sz="2000" b="1" dirty="0">
                <a:solidFill>
                  <a:srgbClr val="002060"/>
                </a:solidFill>
              </a:rPr>
            </a:br>
            <a:r>
              <a:rPr lang="en-US" sz="2000" b="1" dirty="0">
                <a:solidFill>
                  <a:srgbClr val="002060"/>
                </a:solidFill>
              </a:rPr>
              <a:t>by Infection Control Experts</a:t>
            </a:r>
            <a:endParaRPr lang="fr-FR" sz="2000" b="1" dirty="0">
              <a:solidFill>
                <a:srgbClr val="002060"/>
              </a:solidFill>
            </a:endParaRPr>
          </a:p>
        </p:txBody>
      </p:sp>
      <p:sp>
        <p:nvSpPr>
          <p:cNvPr id="2" name="Espace réservé du contenu 1"/>
          <p:cNvSpPr>
            <a:spLocks noGrp="1"/>
          </p:cNvSpPr>
          <p:nvPr>
            <p:ph idx="1"/>
          </p:nvPr>
        </p:nvSpPr>
        <p:spPr>
          <a:xfrm>
            <a:off x="446856" y="1121675"/>
            <a:ext cx="8517632" cy="3394472"/>
          </a:xfrm>
        </p:spPr>
        <p:txBody>
          <a:bodyPr>
            <a:normAutofit/>
          </a:bodyPr>
          <a:lstStyle/>
          <a:p>
            <a:pPr marL="180975" indent="-180975"/>
            <a:r>
              <a:rPr lang="en-US" sz="1400" dirty="0"/>
              <a:t>IC experts at 43 institutions completed a survey to evaluate perceptions of commonly reported HAI measures</a:t>
            </a:r>
          </a:p>
        </p:txBody>
      </p:sp>
      <p:pic>
        <p:nvPicPr>
          <p:cNvPr id="6" name="Image 5"/>
          <p:cNvPicPr>
            <a:picLocks noChangeAspect="1"/>
          </p:cNvPicPr>
          <p:nvPr/>
        </p:nvPicPr>
        <p:blipFill>
          <a:blip r:embed="rId4"/>
          <a:stretch>
            <a:fillRect/>
          </a:stretch>
        </p:blipFill>
        <p:spPr>
          <a:xfrm>
            <a:off x="0" y="210812"/>
            <a:ext cx="1500808" cy="622836"/>
          </a:xfrm>
          <a:prstGeom prst="rect">
            <a:avLst/>
          </a:prstGeom>
        </p:spPr>
      </p:pic>
      <p:pic>
        <p:nvPicPr>
          <p:cNvPr id="7" name="Image 6"/>
          <p:cNvPicPr>
            <a:picLocks noChangeAspect="1"/>
          </p:cNvPicPr>
          <p:nvPr/>
        </p:nvPicPr>
        <p:blipFill>
          <a:blip r:embed="rId5"/>
          <a:stretch>
            <a:fillRect/>
          </a:stretch>
        </p:blipFill>
        <p:spPr>
          <a:xfrm>
            <a:off x="2112938" y="1418822"/>
            <a:ext cx="4690864" cy="1756599"/>
          </a:xfrm>
          <a:prstGeom prst="rect">
            <a:avLst/>
          </a:prstGeom>
        </p:spPr>
      </p:pic>
      <p:pic>
        <p:nvPicPr>
          <p:cNvPr id="8" name="Image 7"/>
          <p:cNvPicPr>
            <a:picLocks noChangeAspect="1"/>
          </p:cNvPicPr>
          <p:nvPr/>
        </p:nvPicPr>
        <p:blipFill>
          <a:blip r:embed="rId6"/>
          <a:stretch>
            <a:fillRect/>
          </a:stretch>
        </p:blipFill>
        <p:spPr>
          <a:xfrm>
            <a:off x="2112938" y="3141902"/>
            <a:ext cx="4690864" cy="1721777"/>
          </a:xfrm>
          <a:prstGeom prst="rect">
            <a:avLst/>
          </a:prstGeom>
        </p:spPr>
      </p:pic>
      <p:pic>
        <p:nvPicPr>
          <p:cNvPr id="11" name="Image 10"/>
          <p:cNvPicPr>
            <a:picLocks noChangeAspect="1"/>
          </p:cNvPicPr>
          <p:nvPr/>
        </p:nvPicPr>
        <p:blipFill>
          <a:blip r:embed="rId7"/>
          <a:stretch>
            <a:fillRect/>
          </a:stretch>
        </p:blipFill>
        <p:spPr>
          <a:xfrm>
            <a:off x="6803802" y="1449610"/>
            <a:ext cx="2266663" cy="1725811"/>
          </a:xfrm>
          <a:prstGeom prst="rect">
            <a:avLst/>
          </a:prstGeom>
        </p:spPr>
      </p:pic>
      <p:pic>
        <p:nvPicPr>
          <p:cNvPr id="12" name="Image 11"/>
          <p:cNvPicPr>
            <a:picLocks noChangeAspect="1"/>
          </p:cNvPicPr>
          <p:nvPr/>
        </p:nvPicPr>
        <p:blipFill>
          <a:blip r:embed="rId8"/>
          <a:stretch>
            <a:fillRect/>
          </a:stretch>
        </p:blipFill>
        <p:spPr>
          <a:xfrm>
            <a:off x="6804248" y="3104744"/>
            <a:ext cx="2266217" cy="1768755"/>
          </a:xfrm>
          <a:prstGeom prst="rect">
            <a:avLst/>
          </a:prstGeom>
        </p:spPr>
      </p:pic>
      <p:pic>
        <p:nvPicPr>
          <p:cNvPr id="13" name="Image 12"/>
          <p:cNvPicPr>
            <a:picLocks noChangeAspect="1"/>
          </p:cNvPicPr>
          <p:nvPr/>
        </p:nvPicPr>
        <p:blipFill>
          <a:blip r:embed="rId9"/>
          <a:stretch>
            <a:fillRect/>
          </a:stretch>
        </p:blipFill>
        <p:spPr>
          <a:xfrm>
            <a:off x="566935" y="1635646"/>
            <a:ext cx="1047750" cy="228600"/>
          </a:xfrm>
          <a:prstGeom prst="rect">
            <a:avLst/>
          </a:prstGeom>
        </p:spPr>
      </p:pic>
      <p:pic>
        <p:nvPicPr>
          <p:cNvPr id="14" name="Image 13"/>
          <p:cNvPicPr>
            <a:picLocks noChangeAspect="1"/>
          </p:cNvPicPr>
          <p:nvPr/>
        </p:nvPicPr>
        <p:blipFill>
          <a:blip r:embed="rId10"/>
          <a:stretch>
            <a:fillRect/>
          </a:stretch>
        </p:blipFill>
        <p:spPr>
          <a:xfrm>
            <a:off x="586374" y="1898722"/>
            <a:ext cx="628650" cy="219075"/>
          </a:xfrm>
          <a:prstGeom prst="rect">
            <a:avLst/>
          </a:prstGeom>
        </p:spPr>
      </p:pic>
      <p:pic>
        <p:nvPicPr>
          <p:cNvPr id="15" name="Image 14"/>
          <p:cNvPicPr>
            <a:picLocks noChangeAspect="1"/>
          </p:cNvPicPr>
          <p:nvPr/>
        </p:nvPicPr>
        <p:blipFill>
          <a:blip r:embed="rId11"/>
          <a:stretch>
            <a:fillRect/>
          </a:stretch>
        </p:blipFill>
        <p:spPr>
          <a:xfrm>
            <a:off x="539552" y="2139702"/>
            <a:ext cx="619125" cy="219075"/>
          </a:xfrm>
          <a:prstGeom prst="rect">
            <a:avLst/>
          </a:prstGeom>
        </p:spPr>
      </p:pic>
      <p:pic>
        <p:nvPicPr>
          <p:cNvPr id="16" name="Image 15"/>
          <p:cNvPicPr>
            <a:picLocks noChangeAspect="1"/>
          </p:cNvPicPr>
          <p:nvPr/>
        </p:nvPicPr>
        <p:blipFill>
          <a:blip r:embed="rId12"/>
          <a:stretch>
            <a:fillRect/>
          </a:stretch>
        </p:blipFill>
        <p:spPr>
          <a:xfrm>
            <a:off x="566935" y="2427024"/>
            <a:ext cx="533400" cy="209550"/>
          </a:xfrm>
          <a:prstGeom prst="rect">
            <a:avLst/>
          </a:prstGeom>
        </p:spPr>
      </p:pic>
      <p:pic>
        <p:nvPicPr>
          <p:cNvPr id="17" name="Image 16"/>
          <p:cNvPicPr>
            <a:picLocks noChangeAspect="1"/>
          </p:cNvPicPr>
          <p:nvPr/>
        </p:nvPicPr>
        <p:blipFill>
          <a:blip r:embed="rId13"/>
          <a:stretch>
            <a:fillRect/>
          </a:stretch>
        </p:blipFill>
        <p:spPr>
          <a:xfrm>
            <a:off x="560845" y="2723855"/>
            <a:ext cx="971550" cy="219075"/>
          </a:xfrm>
          <a:prstGeom prst="rect">
            <a:avLst/>
          </a:prstGeom>
        </p:spPr>
      </p:pic>
    </p:spTree>
    <p:extLst>
      <p:ext uri="{BB962C8B-B14F-4D97-AF65-F5344CB8AC3E}">
        <p14:creationId xmlns:p14="http://schemas.microsoft.com/office/powerpoint/2010/main" val="2344097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644008" y="4740882"/>
            <a:ext cx="4499992" cy="392415"/>
          </a:xfrm>
          <a:prstGeom prst="rect">
            <a:avLst/>
          </a:prstGeom>
          <a:noFill/>
        </p:spPr>
        <p:txBody>
          <a:bodyPr wrap="square" lIns="68580" tIns="34290" rIns="68580" bIns="34290" rtlCol="0">
            <a:spAutoFit/>
          </a:bodyPr>
          <a:lstStyle/>
          <a:p>
            <a:pPr marL="272654" indent="-272654" algn="ctr"/>
            <a:r>
              <a:rPr lang="fr-FR" sz="1050" i="1" dirty="0">
                <a:solidFill>
                  <a:schemeClr val="bg1">
                    <a:lumMod val="50000"/>
                  </a:schemeClr>
                </a:solidFill>
              </a:rPr>
              <a:t>Lesley Price Lancet Infect Dis 2023</a:t>
            </a:r>
          </a:p>
          <a:p>
            <a:pPr marL="272654" indent="-272654" algn="ctr"/>
            <a:r>
              <a:rPr lang="en-US" sz="1050" i="1" dirty="0">
                <a:solidFill>
                  <a:schemeClr val="bg1">
                    <a:lumMod val="50000"/>
                  </a:schemeClr>
                </a:solidFill>
              </a:rPr>
              <a:t>https://doi.org/10.1016/S1473-3099(23)00049-X</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Effectiveness of national and subnational interventions for prevention and control of HAI in acute hospitals in high-income and upper-middle-income counties</a:t>
            </a:r>
            <a:endParaRPr lang="fr-FR" sz="2000" b="1" dirty="0">
              <a:solidFill>
                <a:srgbClr val="002060"/>
              </a:solidFill>
            </a:endParaRPr>
          </a:p>
        </p:txBody>
      </p:sp>
      <p:sp>
        <p:nvSpPr>
          <p:cNvPr id="2" name="Espace réservé du contenu 1"/>
          <p:cNvSpPr>
            <a:spLocks noGrp="1"/>
          </p:cNvSpPr>
          <p:nvPr>
            <p:ph idx="1"/>
          </p:nvPr>
        </p:nvSpPr>
        <p:spPr>
          <a:xfrm>
            <a:off x="179512" y="1419622"/>
            <a:ext cx="3312368" cy="3394472"/>
          </a:xfrm>
        </p:spPr>
        <p:txBody>
          <a:bodyPr>
            <a:normAutofit fontScale="92500" lnSpcReduction="10000"/>
          </a:bodyPr>
          <a:lstStyle/>
          <a:p>
            <a:pPr marL="90488" indent="-90488"/>
            <a:r>
              <a:rPr lang="en-US" sz="1400" dirty="0"/>
              <a:t>Systematic review, commissioned and funded by WHO: </a:t>
            </a:r>
            <a:r>
              <a:rPr lang="en-US" sz="1400" b="1" dirty="0">
                <a:solidFill>
                  <a:srgbClr val="002060"/>
                </a:solidFill>
              </a:rPr>
              <a:t>36 studies </a:t>
            </a:r>
          </a:p>
          <a:p>
            <a:pPr marL="90488" indent="-90488"/>
            <a:r>
              <a:rPr lang="en-US" sz="1400" dirty="0"/>
              <a:t>Best available evidence supports the </a:t>
            </a:r>
            <a:r>
              <a:rPr lang="en-US" sz="1400" b="1" dirty="0">
                <a:solidFill>
                  <a:srgbClr val="002060"/>
                </a:solidFill>
              </a:rPr>
              <a:t>effectiveness of nationally or </a:t>
            </a:r>
            <a:r>
              <a:rPr lang="en-US" sz="1400" b="1" dirty="0" err="1">
                <a:solidFill>
                  <a:srgbClr val="002060"/>
                </a:solidFill>
              </a:rPr>
              <a:t>subnationally</a:t>
            </a:r>
            <a:r>
              <a:rPr lang="en-US" sz="1400" b="1" dirty="0">
                <a:solidFill>
                  <a:srgbClr val="002060"/>
                </a:solidFill>
              </a:rPr>
              <a:t> driven care bundle interventions </a:t>
            </a:r>
            <a:r>
              <a:rPr lang="en-US" sz="1400" dirty="0"/>
              <a:t>paired with </a:t>
            </a:r>
            <a:r>
              <a:rPr lang="en-US" sz="1400" b="1" dirty="0">
                <a:solidFill>
                  <a:srgbClr val="002060"/>
                </a:solidFill>
              </a:rPr>
              <a:t>implementation strategies </a:t>
            </a:r>
            <a:r>
              <a:rPr lang="en-US" sz="1400" dirty="0"/>
              <a:t>in reducing HAI in acute hospitals </a:t>
            </a:r>
          </a:p>
          <a:p>
            <a:pPr marL="90488" indent="-90488"/>
            <a:r>
              <a:rPr lang="en-US" sz="1400" b="1" dirty="0">
                <a:solidFill>
                  <a:srgbClr val="002060"/>
                </a:solidFill>
              </a:rPr>
              <a:t>Inconclusive</a:t>
            </a:r>
            <a:r>
              <a:rPr lang="en-US" sz="1400" dirty="0"/>
              <a:t> evidence for </a:t>
            </a:r>
            <a:r>
              <a:rPr lang="en-US" sz="1400" b="1" dirty="0">
                <a:solidFill>
                  <a:srgbClr val="002060"/>
                </a:solidFill>
              </a:rPr>
              <a:t>national regulations</a:t>
            </a:r>
            <a:r>
              <a:rPr lang="en-US" sz="1400" dirty="0"/>
              <a:t> and IPC </a:t>
            </a:r>
            <a:r>
              <a:rPr lang="en-US" sz="1400" dirty="0" err="1"/>
              <a:t>programmes</a:t>
            </a:r>
            <a:r>
              <a:rPr lang="en-US" sz="1400" dirty="0"/>
              <a:t> </a:t>
            </a:r>
          </a:p>
          <a:p>
            <a:pPr marL="90488" indent="-90488"/>
            <a:r>
              <a:rPr lang="en-US" sz="1400" dirty="0"/>
              <a:t>Further research needs on </a:t>
            </a:r>
            <a:r>
              <a:rPr lang="en-US" sz="1400" b="1" dirty="0">
                <a:solidFill>
                  <a:srgbClr val="002060"/>
                </a:solidFill>
              </a:rPr>
              <a:t>LMICs</a:t>
            </a:r>
            <a:r>
              <a:rPr lang="en-US" sz="1400" dirty="0"/>
              <a:t>, IPC intervention at national or subnational level using </a:t>
            </a:r>
            <a:r>
              <a:rPr lang="en-US" sz="1400" b="1" dirty="0">
                <a:solidFill>
                  <a:srgbClr val="002060"/>
                </a:solidFill>
              </a:rPr>
              <a:t>robust study designs</a:t>
            </a:r>
          </a:p>
          <a:p>
            <a:pPr marL="90488" indent="-90488"/>
            <a:r>
              <a:rPr lang="en-US" sz="1400" b="1" dirty="0">
                <a:solidFill>
                  <a:srgbClr val="002060"/>
                </a:solidFill>
              </a:rPr>
              <a:t>Flexible, pragmatic approach, allows for tailoring IPC </a:t>
            </a:r>
            <a:r>
              <a:rPr lang="en-US" sz="1400" b="1" dirty="0" err="1">
                <a:solidFill>
                  <a:srgbClr val="002060"/>
                </a:solidFill>
              </a:rPr>
              <a:t>programmes</a:t>
            </a:r>
            <a:r>
              <a:rPr lang="en-US" sz="1400" b="1" dirty="0">
                <a:solidFill>
                  <a:srgbClr val="002060"/>
                </a:solidFill>
              </a:rPr>
              <a:t> </a:t>
            </a:r>
            <a:r>
              <a:rPr lang="en-US" sz="1400" dirty="0"/>
              <a:t>to the specific contexts, settings, and populations is encouraged</a:t>
            </a:r>
          </a:p>
        </p:txBody>
      </p:sp>
      <p:pic>
        <p:nvPicPr>
          <p:cNvPr id="10" name="Image 9"/>
          <p:cNvPicPr>
            <a:picLocks noChangeAspect="1"/>
          </p:cNvPicPr>
          <p:nvPr/>
        </p:nvPicPr>
        <p:blipFill>
          <a:blip r:embed="rId4"/>
          <a:stretch>
            <a:fillRect/>
          </a:stretch>
        </p:blipFill>
        <p:spPr>
          <a:xfrm>
            <a:off x="75778" y="20462"/>
            <a:ext cx="927547" cy="927547"/>
          </a:xfrm>
          <a:prstGeom prst="rect">
            <a:avLst/>
          </a:prstGeom>
        </p:spPr>
      </p:pic>
      <p:pic>
        <p:nvPicPr>
          <p:cNvPr id="3" name="Image 2"/>
          <p:cNvPicPr>
            <a:picLocks noChangeAspect="1"/>
          </p:cNvPicPr>
          <p:nvPr/>
        </p:nvPicPr>
        <p:blipFill>
          <a:blip r:embed="rId5"/>
          <a:stretch>
            <a:fillRect/>
          </a:stretch>
        </p:blipFill>
        <p:spPr>
          <a:xfrm>
            <a:off x="3563888" y="1150691"/>
            <a:ext cx="5422948" cy="3552787"/>
          </a:xfrm>
          <a:prstGeom prst="rect">
            <a:avLst/>
          </a:prstGeom>
        </p:spPr>
      </p:pic>
    </p:spTree>
    <p:extLst>
      <p:ext uri="{BB962C8B-B14F-4D97-AF65-F5344CB8AC3E}">
        <p14:creationId xmlns:p14="http://schemas.microsoft.com/office/powerpoint/2010/main" val="1161871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4634644" y="2222162"/>
            <a:ext cx="4100722" cy="2878351"/>
          </a:xfrm>
          <a:prstGeom prst="rect">
            <a:avLst/>
          </a:prstGeom>
        </p:spPr>
      </p:pic>
      <p:pic>
        <p:nvPicPr>
          <p:cNvPr id="3076" name="Picture 4" descr="F:\Gabriel\Thèse SP\Londres\EUCIC\Youtube 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9901" y="4894826"/>
            <a:ext cx="4499992" cy="230832"/>
          </a:xfrm>
          <a:prstGeom prst="rect">
            <a:avLst/>
          </a:prstGeom>
          <a:noFill/>
        </p:spPr>
        <p:txBody>
          <a:bodyPr wrap="square" lIns="68580" tIns="34290" rIns="68580" bIns="34290" rtlCol="0">
            <a:spAutoFit/>
          </a:bodyPr>
          <a:lstStyle/>
          <a:p>
            <a:pPr marL="272654" indent="-272654" algn="ctr"/>
            <a:r>
              <a:rPr lang="en-US" sz="1050" i="1" dirty="0" err="1">
                <a:solidFill>
                  <a:schemeClr val="bg1">
                    <a:lumMod val="50000"/>
                  </a:schemeClr>
                </a:solidFill>
              </a:rPr>
              <a:t>Romain</a:t>
            </a:r>
            <a:r>
              <a:rPr lang="en-US" sz="1050" i="1" dirty="0">
                <a:solidFill>
                  <a:schemeClr val="bg1">
                    <a:lumMod val="50000"/>
                  </a:schemeClr>
                </a:solidFill>
              </a:rPr>
              <a:t> </a:t>
            </a:r>
            <a:r>
              <a:rPr lang="en-US" sz="1050" i="1" dirty="0" err="1">
                <a:solidFill>
                  <a:schemeClr val="bg1">
                    <a:lumMod val="50000"/>
                  </a:schemeClr>
                </a:solidFill>
              </a:rPr>
              <a:t>Coppée</a:t>
            </a:r>
            <a:r>
              <a:rPr lang="en-US" sz="1050" i="1" dirty="0">
                <a:solidFill>
                  <a:schemeClr val="bg1">
                    <a:lumMod val="50000"/>
                  </a:schemeClr>
                </a:solidFill>
              </a:rPr>
              <a:t> CID 2023; https://doi.org/10.1093/cid/ciac813</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Nosocomial Malaria Transmissions Resolved by Genomic Analyses—A Retrospective Case Report Study in France: 2007–2021</a:t>
            </a:r>
            <a:endParaRPr lang="fr-FR" sz="2000" b="1" dirty="0">
              <a:solidFill>
                <a:srgbClr val="002060"/>
              </a:solidFill>
            </a:endParaRPr>
          </a:p>
        </p:txBody>
      </p:sp>
      <p:sp>
        <p:nvSpPr>
          <p:cNvPr id="2" name="Espace réservé du contenu 1"/>
          <p:cNvSpPr>
            <a:spLocks noGrp="1"/>
          </p:cNvSpPr>
          <p:nvPr>
            <p:ph idx="1"/>
          </p:nvPr>
        </p:nvSpPr>
        <p:spPr>
          <a:xfrm>
            <a:off x="457200" y="1121494"/>
            <a:ext cx="8229600" cy="3394472"/>
          </a:xfrm>
        </p:spPr>
        <p:txBody>
          <a:bodyPr>
            <a:normAutofit/>
          </a:bodyPr>
          <a:lstStyle/>
          <a:p>
            <a:pPr marL="180975" indent="-180975"/>
            <a:r>
              <a:rPr lang="en-US" sz="1400" dirty="0"/>
              <a:t>Between 2007 &amp; 2021: </a:t>
            </a:r>
            <a:r>
              <a:rPr lang="en-US" sz="1400" b="1" dirty="0">
                <a:solidFill>
                  <a:srgbClr val="002060"/>
                </a:solidFill>
              </a:rPr>
              <a:t>6 autochthonous malaria cases </a:t>
            </a:r>
            <a:r>
              <a:rPr lang="en-US" sz="1400" dirty="0"/>
              <a:t>in different French hospitals</a:t>
            </a:r>
          </a:p>
          <a:p>
            <a:pPr marL="581025" lvl="1" indent="-180975"/>
            <a:r>
              <a:rPr lang="en-US" sz="1200" dirty="0"/>
              <a:t>From nosocomial transmission and imported malaria cases being the infection source </a:t>
            </a:r>
          </a:p>
          <a:p>
            <a:pPr marL="581025" lvl="1" indent="-180975"/>
            <a:r>
              <a:rPr lang="en-US" sz="1200" dirty="0"/>
              <a:t>None of the patients with autochthonous malaria had travel history to an endemic area nor had been transfused. </a:t>
            </a:r>
          </a:p>
          <a:p>
            <a:pPr marL="581025" lvl="1" indent="-180975"/>
            <a:r>
              <a:rPr lang="en-US" sz="1200" dirty="0"/>
              <a:t>For each case, both the source and recipient patients stayed a few hours in the same ward.</a:t>
            </a:r>
          </a:p>
          <a:p>
            <a:pPr marL="180975" indent="-180975"/>
            <a:r>
              <a:rPr lang="en-US" sz="1400" dirty="0"/>
              <a:t>Each pair of matched source/nosocomial parasite infections: </a:t>
            </a:r>
            <a:r>
              <a:rPr lang="en-US" sz="1400" b="1" dirty="0">
                <a:solidFill>
                  <a:srgbClr val="002060"/>
                </a:solidFill>
              </a:rPr>
              <a:t>&lt;1% of different STRs and &lt;6.9% of SNPs</a:t>
            </a:r>
          </a:p>
        </p:txBody>
      </p:sp>
      <p:pic>
        <p:nvPicPr>
          <p:cNvPr id="8" name="Image 7"/>
          <p:cNvPicPr>
            <a:picLocks noChangeAspect="1"/>
          </p:cNvPicPr>
          <p:nvPr/>
        </p:nvPicPr>
        <p:blipFill>
          <a:blip r:embed="rId5"/>
          <a:stretch>
            <a:fillRect/>
          </a:stretch>
        </p:blipFill>
        <p:spPr>
          <a:xfrm>
            <a:off x="22581" y="69055"/>
            <a:ext cx="1466850" cy="781050"/>
          </a:xfrm>
          <a:prstGeom prst="rect">
            <a:avLst/>
          </a:prstGeom>
        </p:spPr>
      </p:pic>
      <p:pic>
        <p:nvPicPr>
          <p:cNvPr id="6" name="Image 5"/>
          <p:cNvPicPr>
            <a:picLocks noChangeAspect="1"/>
          </p:cNvPicPr>
          <p:nvPr/>
        </p:nvPicPr>
        <p:blipFill>
          <a:blip r:embed="rId6"/>
          <a:stretch>
            <a:fillRect/>
          </a:stretch>
        </p:blipFill>
        <p:spPr>
          <a:xfrm>
            <a:off x="368629" y="2300786"/>
            <a:ext cx="4186808" cy="2112969"/>
          </a:xfrm>
          <a:prstGeom prst="rect">
            <a:avLst/>
          </a:prstGeom>
        </p:spPr>
      </p:pic>
      <p:sp>
        <p:nvSpPr>
          <p:cNvPr id="10" name="Rectangle 9"/>
          <p:cNvSpPr/>
          <p:nvPr/>
        </p:nvSpPr>
        <p:spPr>
          <a:xfrm>
            <a:off x="847800" y="2352579"/>
            <a:ext cx="1656184" cy="584775"/>
          </a:xfrm>
          <a:prstGeom prst="rect">
            <a:avLst/>
          </a:prstGeom>
        </p:spPr>
        <p:txBody>
          <a:bodyPr wrap="square">
            <a:spAutoFit/>
          </a:bodyPr>
          <a:lstStyle/>
          <a:p>
            <a:pPr algn="ctr"/>
            <a:r>
              <a:rPr lang="en-US" sz="800" b="1" dirty="0">
                <a:solidFill>
                  <a:srgbClr val="002060"/>
                </a:solidFill>
              </a:rPr>
              <a:t>Comparison of genome-wide STRs and SNPs across matched and unmatched infection and control pairs</a:t>
            </a:r>
            <a:endParaRPr lang="fr-FR" sz="800" b="1" dirty="0">
              <a:solidFill>
                <a:srgbClr val="002060"/>
              </a:solidFill>
            </a:endParaRPr>
          </a:p>
        </p:txBody>
      </p:sp>
      <p:sp>
        <p:nvSpPr>
          <p:cNvPr id="11" name="Rectangle 10"/>
          <p:cNvSpPr/>
          <p:nvPr/>
        </p:nvSpPr>
        <p:spPr>
          <a:xfrm>
            <a:off x="7812360" y="3423245"/>
            <a:ext cx="1368152" cy="707886"/>
          </a:xfrm>
          <a:prstGeom prst="rect">
            <a:avLst/>
          </a:prstGeom>
        </p:spPr>
        <p:txBody>
          <a:bodyPr wrap="square">
            <a:spAutoFit/>
          </a:bodyPr>
          <a:lstStyle/>
          <a:p>
            <a:pPr algn="ctr"/>
            <a:r>
              <a:rPr lang="en-US" sz="800" b="1" dirty="0">
                <a:solidFill>
                  <a:srgbClr val="002060"/>
                </a:solidFill>
              </a:rPr>
              <a:t>Phylogenetic tree of parasites from imported &amp; nosocomial infections, with 125 African and Asian parasites from </a:t>
            </a:r>
            <a:r>
              <a:rPr lang="en-US" sz="800" b="1" dirty="0" err="1">
                <a:solidFill>
                  <a:srgbClr val="002060"/>
                </a:solidFill>
              </a:rPr>
              <a:t>MalariaGEN</a:t>
            </a:r>
            <a:endParaRPr lang="fr-FR" sz="800" b="1" dirty="0">
              <a:solidFill>
                <a:srgbClr val="002060"/>
              </a:solidFill>
            </a:endParaRPr>
          </a:p>
        </p:txBody>
      </p:sp>
      <p:sp>
        <p:nvSpPr>
          <p:cNvPr id="12" name="Rectangle 11"/>
          <p:cNvSpPr/>
          <p:nvPr/>
        </p:nvSpPr>
        <p:spPr>
          <a:xfrm>
            <a:off x="6173068" y="2733905"/>
            <a:ext cx="914033" cy="215444"/>
          </a:xfrm>
          <a:prstGeom prst="rect">
            <a:avLst/>
          </a:prstGeom>
        </p:spPr>
        <p:txBody>
          <a:bodyPr wrap="none">
            <a:spAutoFit/>
          </a:bodyPr>
          <a:lstStyle/>
          <a:p>
            <a:r>
              <a:rPr lang="fr-FR" sz="800" b="1" dirty="0">
                <a:solidFill>
                  <a:srgbClr val="002060"/>
                </a:solidFill>
              </a:rPr>
              <a:t>Star are the pairs</a:t>
            </a:r>
          </a:p>
        </p:txBody>
      </p:sp>
      <p:cxnSp>
        <p:nvCxnSpPr>
          <p:cNvPr id="14" name="Connecteur droit avec flèche 13"/>
          <p:cNvCxnSpPr/>
          <p:nvPr/>
        </p:nvCxnSpPr>
        <p:spPr>
          <a:xfrm flipH="1">
            <a:off x="5940152" y="2949349"/>
            <a:ext cx="360040" cy="34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6804248" y="2949349"/>
            <a:ext cx="514400" cy="827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08634" y="4422172"/>
            <a:ext cx="4111471" cy="461665"/>
          </a:xfrm>
          <a:prstGeom prst="rect">
            <a:avLst/>
          </a:prstGeom>
          <a:solidFill>
            <a:srgbClr val="00B050"/>
          </a:solidFill>
        </p:spPr>
        <p:txBody>
          <a:bodyPr wrap="square">
            <a:spAutoFit/>
          </a:bodyPr>
          <a:lstStyle/>
          <a:p>
            <a:pPr algn="ctr"/>
            <a:r>
              <a:rPr lang="en-US" sz="1200" dirty="0">
                <a:solidFill>
                  <a:schemeClr val="bg1"/>
                </a:solidFill>
              </a:rPr>
              <a:t>Nosocomial transmission via blood of more common pathogens, in particular bacteria, may be frequent</a:t>
            </a:r>
            <a:endParaRPr lang="fr-FR" sz="1200" dirty="0">
              <a:solidFill>
                <a:schemeClr val="bg1"/>
              </a:solidFill>
            </a:endParaRPr>
          </a:p>
        </p:txBody>
      </p:sp>
    </p:spTree>
    <p:extLst>
      <p:ext uri="{BB962C8B-B14F-4D97-AF65-F5344CB8AC3E}">
        <p14:creationId xmlns:p14="http://schemas.microsoft.com/office/powerpoint/2010/main" val="45068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491880" y="4920362"/>
            <a:ext cx="5688632" cy="223138"/>
          </a:xfrm>
          <a:prstGeom prst="rect">
            <a:avLst/>
          </a:prstGeom>
          <a:noFill/>
        </p:spPr>
        <p:txBody>
          <a:bodyPr wrap="square" lIns="68580" tIns="34290" rIns="68580" bIns="34290" rtlCol="0">
            <a:spAutoFit/>
          </a:bodyPr>
          <a:lstStyle/>
          <a:p>
            <a:r>
              <a:rPr lang="en-US" sz="1000" dirty="0"/>
              <a:t>Michael S. Calderwood, Infection Control &amp; Hospital Epidemiology (2023), 1–26 </a:t>
            </a:r>
            <a:r>
              <a:rPr lang="fr-FR" sz="1000" dirty="0"/>
              <a:t>doi:10.1017/ice.2023.67</a:t>
            </a:r>
            <a:endParaRPr lang="en-US" sz="1000" i="1" dirty="0">
              <a:solidFill>
                <a:schemeClr val="bg1">
                  <a:lumMod val="50000"/>
                </a:schemeClr>
              </a:solidFill>
            </a:endParaRP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323528" y="130324"/>
            <a:ext cx="8363272" cy="857250"/>
          </a:xfrm>
        </p:spPr>
        <p:txBody>
          <a:bodyPr>
            <a:noAutofit/>
          </a:bodyPr>
          <a:lstStyle/>
          <a:p>
            <a:r>
              <a:rPr lang="en-US" sz="2000" b="1" dirty="0">
                <a:solidFill>
                  <a:srgbClr val="002060"/>
                </a:solidFill>
              </a:rPr>
              <a:t>Strategies to prevent surgical site infections </a:t>
            </a:r>
            <a:br>
              <a:rPr lang="en-US" sz="2000" b="1" dirty="0">
                <a:solidFill>
                  <a:srgbClr val="002060"/>
                </a:solidFill>
              </a:rPr>
            </a:br>
            <a:r>
              <a:rPr lang="en-US" sz="2000" b="1" dirty="0">
                <a:solidFill>
                  <a:srgbClr val="002060"/>
                </a:solidFill>
              </a:rPr>
              <a:t>in acute-care hospitals: 2022 Update</a:t>
            </a:r>
            <a:endParaRPr lang="fr-FR" sz="2000" b="1" dirty="0">
              <a:solidFill>
                <a:srgbClr val="002060"/>
              </a:solidFill>
            </a:endParaRPr>
          </a:p>
        </p:txBody>
      </p:sp>
      <p:sp>
        <p:nvSpPr>
          <p:cNvPr id="27" name="Espace réservé du contenu 6"/>
          <p:cNvSpPr>
            <a:spLocks noGrp="1"/>
          </p:cNvSpPr>
          <p:nvPr>
            <p:ph idx="1"/>
          </p:nvPr>
        </p:nvSpPr>
        <p:spPr>
          <a:xfrm>
            <a:off x="264669" y="1204675"/>
            <a:ext cx="5171427" cy="3599323"/>
          </a:xfrm>
        </p:spPr>
        <p:txBody>
          <a:bodyPr>
            <a:noAutofit/>
          </a:bodyPr>
          <a:lstStyle/>
          <a:p>
            <a:pPr marL="0" indent="0">
              <a:buNone/>
            </a:pPr>
            <a:r>
              <a:rPr lang="fr-FR" sz="1400" dirty="0"/>
              <a:t>Essential practices</a:t>
            </a:r>
          </a:p>
          <a:p>
            <a:pPr indent="-125016"/>
            <a:r>
              <a:rPr lang="en-US" sz="1200" b="1" dirty="0">
                <a:solidFill>
                  <a:srgbClr val="002060"/>
                </a:solidFill>
              </a:rPr>
              <a:t>Control blood-glucose </a:t>
            </a:r>
            <a:r>
              <a:rPr lang="en-US" sz="1200" dirty="0"/>
              <a:t>during  immediate postop for all patients</a:t>
            </a:r>
          </a:p>
          <a:p>
            <a:pPr indent="-125016"/>
            <a:r>
              <a:rPr lang="en-US" sz="1200" b="1" dirty="0">
                <a:solidFill>
                  <a:srgbClr val="002060"/>
                </a:solidFill>
              </a:rPr>
              <a:t>Parenteral + oral antimicrobial prophylaxis prior colorectal </a:t>
            </a:r>
            <a:r>
              <a:rPr lang="en-US" sz="1200" b="1" dirty="0" err="1">
                <a:solidFill>
                  <a:srgbClr val="002060"/>
                </a:solidFill>
              </a:rPr>
              <a:t>surg</a:t>
            </a:r>
            <a:endParaRPr lang="en-US" sz="1200" b="1" dirty="0">
              <a:solidFill>
                <a:srgbClr val="002060"/>
              </a:solidFill>
            </a:endParaRPr>
          </a:p>
          <a:p>
            <a:pPr indent="-125016"/>
            <a:r>
              <a:rPr lang="en-US" sz="1200" b="1" dirty="0">
                <a:solidFill>
                  <a:srgbClr val="002060"/>
                </a:solidFill>
              </a:rPr>
              <a:t>Decolonize with anti-staphylococcal agent in the preoperative setting for orthopedic and cardiothoracic procedures</a:t>
            </a:r>
          </a:p>
          <a:p>
            <a:pPr lvl="1" indent="-125016"/>
            <a:r>
              <a:rPr lang="fr-FR" sz="1000" dirty="0">
                <a:sym typeface="Wingdings" panose="05000000000000000000" pitchFamily="2" charset="2"/>
              </a:rPr>
              <a:t>All </a:t>
            </a:r>
            <a:r>
              <a:rPr lang="fr-FR" sz="1000" dirty="0" err="1">
                <a:sym typeface="Wingdings" panose="05000000000000000000" pitchFamily="2" charset="2"/>
              </a:rPr>
              <a:t>procedures</a:t>
            </a:r>
            <a:r>
              <a:rPr lang="fr-FR" sz="1000" dirty="0">
                <a:sym typeface="Wingdings" panose="05000000000000000000" pitchFamily="2" charset="2"/>
              </a:rPr>
              <a:t> </a:t>
            </a:r>
            <a:r>
              <a:rPr lang="fr-FR" sz="1000" dirty="0" err="1">
                <a:sym typeface="Wingdings" panose="05000000000000000000" pitchFamily="2" charset="2"/>
              </a:rPr>
              <a:t>involving</a:t>
            </a:r>
            <a:r>
              <a:rPr lang="fr-FR" sz="1000" dirty="0">
                <a:sym typeface="Wingdings" panose="05000000000000000000" pitchFamily="2" charset="2"/>
              </a:rPr>
              <a:t> </a:t>
            </a:r>
            <a:r>
              <a:rPr lang="fr-FR" sz="1000" dirty="0" err="1">
                <a:sym typeface="Wingdings" panose="05000000000000000000" pitchFamily="2" charset="2"/>
              </a:rPr>
              <a:t>prosthetic</a:t>
            </a:r>
            <a:r>
              <a:rPr lang="fr-FR" sz="1000" dirty="0">
                <a:sym typeface="Wingdings" panose="05000000000000000000" pitchFamily="2" charset="2"/>
              </a:rPr>
              <a:t> </a:t>
            </a:r>
            <a:r>
              <a:rPr lang="fr-FR" sz="1000" dirty="0" err="1">
                <a:sym typeface="Wingdings" panose="05000000000000000000" pitchFamily="2" charset="2"/>
              </a:rPr>
              <a:t>material</a:t>
            </a:r>
            <a:endParaRPr lang="fr-FR" sz="1000" dirty="0">
              <a:sym typeface="Wingdings" panose="05000000000000000000" pitchFamily="2" charset="2"/>
            </a:endParaRPr>
          </a:p>
          <a:p>
            <a:pPr indent="-125016"/>
            <a:r>
              <a:rPr lang="en-US" sz="1200" dirty="0"/>
              <a:t>Vaginal preparation agents for patients undergoing cesarean delivery or hysterectomy</a:t>
            </a:r>
          </a:p>
          <a:p>
            <a:pPr indent="-125016"/>
            <a:r>
              <a:rPr lang="en-US" sz="1200" b="1" dirty="0">
                <a:solidFill>
                  <a:srgbClr val="002060"/>
                </a:solidFill>
              </a:rPr>
              <a:t>Perform intraoperative antiseptic wound lavage.</a:t>
            </a:r>
          </a:p>
          <a:p>
            <a:pPr indent="-125016"/>
            <a:r>
              <a:rPr lang="en-US" sz="1200" dirty="0"/>
              <a:t>Use a checklist and/or bundle to ensure compliance</a:t>
            </a:r>
          </a:p>
          <a:p>
            <a:pPr indent="-125016"/>
            <a:r>
              <a:rPr lang="en-US" sz="1200" b="1" dirty="0">
                <a:solidFill>
                  <a:srgbClr val="002060"/>
                </a:solidFill>
              </a:rPr>
              <a:t>Provide ongoing SSI rate feedback</a:t>
            </a:r>
          </a:p>
          <a:p>
            <a:pPr marL="0" indent="0">
              <a:buNone/>
            </a:pPr>
            <a:r>
              <a:rPr lang="fr-FR" sz="1400" dirty="0" err="1"/>
              <a:t>Additional</a:t>
            </a:r>
            <a:r>
              <a:rPr lang="fr-FR" sz="1400" dirty="0"/>
              <a:t> </a:t>
            </a:r>
            <a:r>
              <a:rPr lang="fr-FR" sz="1400" dirty="0" err="1"/>
              <a:t>approaches</a:t>
            </a:r>
            <a:r>
              <a:rPr lang="fr-FR" sz="1400" dirty="0"/>
              <a:t> </a:t>
            </a:r>
          </a:p>
          <a:p>
            <a:pPr indent="-125016"/>
            <a:r>
              <a:rPr lang="en-US" sz="1200" b="1" dirty="0">
                <a:solidFill>
                  <a:srgbClr val="002060"/>
                </a:solidFill>
              </a:rPr>
              <a:t>Use of negative pressure dressings</a:t>
            </a:r>
          </a:p>
          <a:p>
            <a:pPr indent="-125016"/>
            <a:r>
              <a:rPr lang="fr-FR" sz="1200" b="1" dirty="0">
                <a:solidFill>
                  <a:srgbClr val="002060"/>
                </a:solidFill>
              </a:rPr>
              <a:t>Use </a:t>
            </a:r>
            <a:r>
              <a:rPr lang="fr-FR" sz="1200" b="1" dirty="0" err="1">
                <a:solidFill>
                  <a:srgbClr val="002060"/>
                </a:solidFill>
              </a:rPr>
              <a:t>antiseptic-impregnated</a:t>
            </a:r>
            <a:r>
              <a:rPr lang="fr-FR" sz="1200" b="1" dirty="0">
                <a:solidFill>
                  <a:srgbClr val="002060"/>
                </a:solidFill>
              </a:rPr>
              <a:t> sutures</a:t>
            </a:r>
          </a:p>
          <a:p>
            <a:pPr marL="0" indent="0">
              <a:buNone/>
            </a:pPr>
            <a:r>
              <a:rPr lang="fr-FR" sz="1400" dirty="0" err="1"/>
              <a:t>Should</a:t>
            </a:r>
            <a:r>
              <a:rPr lang="fr-FR" sz="1400" dirty="0"/>
              <a:t> not </a:t>
            </a:r>
            <a:r>
              <a:rPr lang="fr-FR" sz="1400" dirty="0" err="1"/>
              <a:t>be</a:t>
            </a:r>
            <a:r>
              <a:rPr lang="fr-FR" sz="1400" dirty="0"/>
              <a:t> </a:t>
            </a:r>
            <a:r>
              <a:rPr lang="fr-FR" sz="1400" dirty="0" err="1"/>
              <a:t>considered</a:t>
            </a:r>
            <a:r>
              <a:rPr lang="fr-FR" sz="1400" dirty="0"/>
              <a:t>: </a:t>
            </a:r>
            <a:r>
              <a:rPr lang="fr-FR" sz="1400" dirty="0" err="1"/>
              <a:t>vancomycin</a:t>
            </a:r>
            <a:r>
              <a:rPr lang="fr-FR" sz="1400" dirty="0"/>
              <a:t> </a:t>
            </a:r>
            <a:r>
              <a:rPr lang="fr-FR" sz="1400" dirty="0" err="1"/>
              <a:t>dor</a:t>
            </a:r>
            <a:r>
              <a:rPr lang="fr-FR" sz="1400" dirty="0"/>
              <a:t> SAP</a:t>
            </a:r>
          </a:p>
          <a:p>
            <a:pPr marL="0" indent="0">
              <a:buNone/>
            </a:pPr>
            <a:r>
              <a:rPr lang="fr-FR" sz="1400" dirty="0" err="1"/>
              <a:t>Unresolved</a:t>
            </a:r>
            <a:r>
              <a:rPr lang="fr-FR" sz="1400" dirty="0"/>
              <a:t> issues: </a:t>
            </a:r>
            <a:r>
              <a:rPr lang="fr-FR" sz="1400" dirty="0" err="1"/>
              <a:t>oxygenation</a:t>
            </a:r>
            <a:r>
              <a:rPr lang="fr-FR" sz="1400" dirty="0"/>
              <a:t>, </a:t>
            </a:r>
            <a:r>
              <a:rPr lang="fr-FR" sz="1400" dirty="0" err="1"/>
              <a:t>antimicrobial</a:t>
            </a:r>
            <a:r>
              <a:rPr lang="fr-FR" sz="1400" dirty="0"/>
              <a:t> </a:t>
            </a:r>
            <a:r>
              <a:rPr lang="fr-FR" sz="1400" dirty="0" err="1"/>
              <a:t>powder</a:t>
            </a:r>
            <a:r>
              <a:rPr lang="fr-FR" sz="1400" dirty="0"/>
              <a:t>, </a:t>
            </a:r>
            <a:r>
              <a:rPr lang="fr-FR" sz="1400" dirty="0" err="1"/>
              <a:t>surgical</a:t>
            </a:r>
            <a:r>
              <a:rPr lang="fr-FR" sz="1400" dirty="0"/>
              <a:t> attire</a:t>
            </a:r>
            <a:endParaRPr lang="en-US" sz="1400" dirty="0"/>
          </a:p>
        </p:txBody>
      </p:sp>
      <p:sp>
        <p:nvSpPr>
          <p:cNvPr id="28" name="ZoneTexte 27"/>
          <p:cNvSpPr txBox="1"/>
          <p:nvPr/>
        </p:nvSpPr>
        <p:spPr>
          <a:xfrm>
            <a:off x="6137091" y="1061299"/>
            <a:ext cx="1574470" cy="300082"/>
          </a:xfrm>
          <a:prstGeom prst="rect">
            <a:avLst/>
          </a:prstGeom>
          <a:noFill/>
        </p:spPr>
        <p:txBody>
          <a:bodyPr wrap="none" rtlCol="0">
            <a:spAutoFit/>
          </a:bodyPr>
          <a:lstStyle/>
          <a:p>
            <a:pPr defTabSz="685800"/>
            <a:r>
              <a:rPr lang="fr-FR" sz="1350" dirty="0" err="1">
                <a:solidFill>
                  <a:prstClr val="black"/>
                </a:solidFill>
                <a:latin typeface="Calibri"/>
              </a:rPr>
              <a:t>Who</a:t>
            </a:r>
            <a:r>
              <a:rPr lang="fr-FR" sz="1350" dirty="0">
                <a:solidFill>
                  <a:prstClr val="black"/>
                </a:solidFill>
                <a:latin typeface="Calibri"/>
              </a:rPr>
              <a:t> </a:t>
            </a:r>
            <a:r>
              <a:rPr lang="fr-FR" sz="1350" dirty="0" err="1">
                <a:solidFill>
                  <a:prstClr val="black"/>
                </a:solidFill>
                <a:latin typeface="Calibri"/>
              </a:rPr>
              <a:t>is</a:t>
            </a:r>
            <a:r>
              <a:rPr lang="fr-FR" sz="1350" dirty="0">
                <a:solidFill>
                  <a:prstClr val="black"/>
                </a:solidFill>
                <a:latin typeface="Calibri"/>
              </a:rPr>
              <a:t> </a:t>
            </a:r>
            <a:r>
              <a:rPr lang="fr-FR" sz="1350" dirty="0" err="1">
                <a:solidFill>
                  <a:prstClr val="black"/>
                </a:solidFill>
                <a:latin typeface="Calibri"/>
              </a:rPr>
              <a:t>doing</a:t>
            </a:r>
            <a:r>
              <a:rPr lang="fr-FR" sz="1350" dirty="0">
                <a:solidFill>
                  <a:prstClr val="black"/>
                </a:solidFill>
                <a:latin typeface="Calibri"/>
              </a:rPr>
              <a:t> </a:t>
            </a:r>
            <a:r>
              <a:rPr lang="fr-FR" sz="1350" dirty="0" err="1">
                <a:solidFill>
                  <a:prstClr val="black"/>
                </a:solidFill>
                <a:latin typeface="Calibri"/>
              </a:rPr>
              <a:t>what</a:t>
            </a:r>
            <a:r>
              <a:rPr lang="fr-FR" sz="1350" dirty="0">
                <a:solidFill>
                  <a:prstClr val="black"/>
                </a:solidFill>
                <a:latin typeface="Calibri"/>
              </a:rPr>
              <a:t>?</a:t>
            </a:r>
          </a:p>
        </p:txBody>
      </p:sp>
      <p:pic>
        <p:nvPicPr>
          <p:cNvPr id="29" name="Image 28"/>
          <p:cNvPicPr>
            <a:picLocks noChangeAspect="1"/>
          </p:cNvPicPr>
          <p:nvPr/>
        </p:nvPicPr>
        <p:blipFill>
          <a:blip r:embed="rId4"/>
          <a:stretch>
            <a:fillRect/>
          </a:stretch>
        </p:blipFill>
        <p:spPr>
          <a:xfrm>
            <a:off x="5468177" y="1348797"/>
            <a:ext cx="3410220" cy="3530581"/>
          </a:xfrm>
          <a:prstGeom prst="rect">
            <a:avLst/>
          </a:prstGeom>
        </p:spPr>
      </p:pic>
      <p:sp>
        <p:nvSpPr>
          <p:cNvPr id="6" name="AutoShape 2" descr="Infection Control &amp; Hospital Epidemiology – SH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5"/>
          <a:stretch>
            <a:fillRect/>
          </a:stretch>
        </p:blipFill>
        <p:spPr>
          <a:xfrm>
            <a:off x="107504" y="198282"/>
            <a:ext cx="1987674" cy="721333"/>
          </a:xfrm>
          <a:prstGeom prst="rect">
            <a:avLst/>
          </a:prstGeom>
        </p:spPr>
      </p:pic>
    </p:spTree>
    <p:extLst>
      <p:ext uri="{BB962C8B-B14F-4D97-AF65-F5344CB8AC3E}">
        <p14:creationId xmlns:p14="http://schemas.microsoft.com/office/powerpoint/2010/main" val="40387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644008" y="4740882"/>
            <a:ext cx="4499992" cy="392415"/>
          </a:xfrm>
          <a:prstGeom prst="rect">
            <a:avLst/>
          </a:prstGeom>
          <a:noFill/>
        </p:spPr>
        <p:txBody>
          <a:bodyPr wrap="square" lIns="68580" tIns="34290" rIns="68580" bIns="34290" rtlCol="0">
            <a:spAutoFit/>
          </a:bodyPr>
          <a:lstStyle/>
          <a:p>
            <a:pPr marL="272654" indent="-272654" algn="ctr"/>
            <a:r>
              <a:rPr lang="en-US" sz="1050" i="1" dirty="0">
                <a:solidFill>
                  <a:schemeClr val="bg1">
                    <a:lumMod val="50000"/>
                  </a:schemeClr>
                </a:solidFill>
              </a:rPr>
              <a:t>Daniel J. Morgan CID 2023:76 (1 February)</a:t>
            </a:r>
          </a:p>
          <a:p>
            <a:pPr marL="272654" indent="-272654" algn="ctr"/>
            <a:r>
              <a:rPr lang="en-US" sz="1050" i="1" dirty="0">
                <a:solidFill>
                  <a:schemeClr val="bg1">
                    <a:lumMod val="50000"/>
                  </a:schemeClr>
                </a:solidFill>
              </a:rPr>
              <a:t>https://doi.org/10.1093/cid/ciac519</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The Impact of Universal Glove and Gown Use on</a:t>
            </a:r>
            <a:br>
              <a:rPr lang="en-US" sz="2000" b="1" dirty="0">
                <a:solidFill>
                  <a:srgbClr val="002060"/>
                </a:solidFill>
              </a:rPr>
            </a:br>
            <a:r>
              <a:rPr lang="en-US" sz="2000" b="1" i="1" dirty="0" err="1">
                <a:solidFill>
                  <a:srgbClr val="002060"/>
                </a:solidFill>
              </a:rPr>
              <a:t>Clostridioides</a:t>
            </a:r>
            <a:r>
              <a:rPr lang="en-US" sz="2000" b="1" i="1" dirty="0">
                <a:solidFill>
                  <a:srgbClr val="002060"/>
                </a:solidFill>
              </a:rPr>
              <a:t> Difficile </a:t>
            </a:r>
            <a:r>
              <a:rPr lang="en-US" sz="2000" b="1" dirty="0">
                <a:solidFill>
                  <a:srgbClr val="002060"/>
                </a:solidFill>
              </a:rPr>
              <a:t>Acquisition: A Cluster-Randomized Trial</a:t>
            </a:r>
            <a:endParaRPr lang="fr-FR" sz="2000" b="1" dirty="0">
              <a:solidFill>
                <a:srgbClr val="002060"/>
              </a:solidFill>
            </a:endParaRPr>
          </a:p>
        </p:txBody>
      </p:sp>
      <p:sp>
        <p:nvSpPr>
          <p:cNvPr id="2" name="Espace réservé du contenu 1"/>
          <p:cNvSpPr>
            <a:spLocks noGrp="1"/>
          </p:cNvSpPr>
          <p:nvPr>
            <p:ph idx="1"/>
          </p:nvPr>
        </p:nvSpPr>
        <p:spPr>
          <a:xfrm>
            <a:off x="457200" y="1193502"/>
            <a:ext cx="8229600" cy="3394472"/>
          </a:xfrm>
        </p:spPr>
        <p:txBody>
          <a:bodyPr>
            <a:normAutofit/>
          </a:bodyPr>
          <a:lstStyle/>
          <a:p>
            <a:pPr marL="180975" indent="-180975"/>
            <a:r>
              <a:rPr lang="en-US" sz="1400" dirty="0"/>
              <a:t>Secondary analysis of cluster-randomized trial, 20 medical/surgical ICUs in 20 US hospitals in 2012</a:t>
            </a:r>
          </a:p>
          <a:p>
            <a:pPr marL="180975" indent="-180975"/>
            <a:r>
              <a:rPr lang="en-US" sz="1400" dirty="0"/>
              <a:t>ICUs randomized: standard practice vs gloves and gowns for all patient contact &amp; at room entry</a:t>
            </a:r>
          </a:p>
          <a:p>
            <a:pPr marL="180975" indent="-180975"/>
            <a:r>
              <a:rPr lang="en-US" sz="1400" dirty="0"/>
              <a:t>Primary outcome: acquisition of toxigenic </a:t>
            </a:r>
            <a:r>
              <a:rPr lang="en-US" sz="1400" i="1" dirty="0"/>
              <a:t>C. difficile </a:t>
            </a:r>
            <a:r>
              <a:rPr lang="en-US" sz="1400" dirty="0"/>
              <a:t>determined by cultures on admission and discharge.</a:t>
            </a:r>
          </a:p>
        </p:txBody>
      </p:sp>
      <p:pic>
        <p:nvPicPr>
          <p:cNvPr id="8" name="Image 7"/>
          <p:cNvPicPr>
            <a:picLocks noChangeAspect="1"/>
          </p:cNvPicPr>
          <p:nvPr/>
        </p:nvPicPr>
        <p:blipFill>
          <a:blip r:embed="rId4"/>
          <a:stretch>
            <a:fillRect/>
          </a:stretch>
        </p:blipFill>
        <p:spPr>
          <a:xfrm>
            <a:off x="22581" y="69055"/>
            <a:ext cx="1466850" cy="781050"/>
          </a:xfrm>
          <a:prstGeom prst="rect">
            <a:avLst/>
          </a:prstGeom>
        </p:spPr>
      </p:pic>
      <p:pic>
        <p:nvPicPr>
          <p:cNvPr id="3" name="Image 2"/>
          <p:cNvPicPr>
            <a:picLocks noChangeAspect="1"/>
          </p:cNvPicPr>
          <p:nvPr/>
        </p:nvPicPr>
        <p:blipFill>
          <a:blip r:embed="rId5"/>
          <a:stretch>
            <a:fillRect/>
          </a:stretch>
        </p:blipFill>
        <p:spPr>
          <a:xfrm>
            <a:off x="80750" y="2067694"/>
            <a:ext cx="3195106" cy="2414521"/>
          </a:xfrm>
          <a:prstGeom prst="rect">
            <a:avLst/>
          </a:prstGeom>
        </p:spPr>
      </p:pic>
      <p:pic>
        <p:nvPicPr>
          <p:cNvPr id="6" name="Image 5"/>
          <p:cNvPicPr>
            <a:picLocks noChangeAspect="1"/>
          </p:cNvPicPr>
          <p:nvPr/>
        </p:nvPicPr>
        <p:blipFill>
          <a:blip r:embed="rId6"/>
          <a:stretch>
            <a:fillRect/>
          </a:stretch>
        </p:blipFill>
        <p:spPr>
          <a:xfrm>
            <a:off x="3275856" y="2831161"/>
            <a:ext cx="5717654" cy="825757"/>
          </a:xfrm>
          <a:prstGeom prst="rect">
            <a:avLst/>
          </a:prstGeom>
        </p:spPr>
      </p:pic>
      <p:sp>
        <p:nvSpPr>
          <p:cNvPr id="7" name="Rectangle 6"/>
          <p:cNvSpPr/>
          <p:nvPr/>
        </p:nvSpPr>
        <p:spPr>
          <a:xfrm>
            <a:off x="3448894" y="2109756"/>
            <a:ext cx="5544616" cy="646331"/>
          </a:xfrm>
          <a:prstGeom prst="rect">
            <a:avLst/>
          </a:prstGeom>
        </p:spPr>
        <p:txBody>
          <a:bodyPr wrap="square">
            <a:spAutoFit/>
          </a:bodyPr>
          <a:lstStyle/>
          <a:p>
            <a:pPr marL="171450" indent="-171450">
              <a:buFont typeface="Arial" panose="020B0604020202020204" pitchFamily="34" charset="0"/>
              <a:buChar char="•"/>
            </a:pPr>
            <a:r>
              <a:rPr lang="en-US" sz="1200" dirty="0"/>
              <a:t>21 845 patients both admission and discharge cultured for toxigenic </a:t>
            </a:r>
            <a:r>
              <a:rPr lang="en-US" sz="1200" i="1" dirty="0"/>
              <a:t>C. difficile</a:t>
            </a:r>
            <a:r>
              <a:rPr lang="en-US" sz="1200" dirty="0"/>
              <a:t>. </a:t>
            </a:r>
          </a:p>
          <a:p>
            <a:pPr marL="171450" indent="-171450">
              <a:buFont typeface="Arial" panose="020B0604020202020204" pitchFamily="34" charset="0"/>
              <a:buChar char="•"/>
            </a:pPr>
            <a:r>
              <a:rPr lang="en-US" sz="1200" b="1" dirty="0">
                <a:solidFill>
                  <a:srgbClr val="002060"/>
                </a:solidFill>
              </a:rPr>
              <a:t>9.43%</a:t>
            </a:r>
            <a:r>
              <a:rPr lang="en-US" sz="1200" dirty="0"/>
              <a:t> (2060/21 845) positive for toxigenic </a:t>
            </a:r>
            <a:r>
              <a:rPr lang="en-US" sz="1200" i="1" dirty="0"/>
              <a:t>C. difficile </a:t>
            </a:r>
            <a:r>
              <a:rPr lang="en-US" sz="1200" b="1" dirty="0">
                <a:solidFill>
                  <a:srgbClr val="002060"/>
                </a:solidFill>
              </a:rPr>
              <a:t>on admission</a:t>
            </a:r>
            <a:endParaRPr lang="en-US" sz="1200" b="1" i="1" dirty="0">
              <a:solidFill>
                <a:srgbClr val="002060"/>
              </a:solidFill>
            </a:endParaRPr>
          </a:p>
          <a:p>
            <a:pPr marL="171450" indent="-171450">
              <a:buFont typeface="Arial" panose="020B0604020202020204" pitchFamily="34" charset="0"/>
              <a:buChar char="•"/>
            </a:pPr>
            <a:r>
              <a:rPr lang="en-US" sz="1200" b="1" dirty="0">
                <a:solidFill>
                  <a:srgbClr val="002060"/>
                </a:solidFill>
              </a:rPr>
              <a:t>6.6% </a:t>
            </a:r>
            <a:r>
              <a:rPr lang="en-US" sz="1200" dirty="0"/>
              <a:t>(1296/19 785) negative on admission </a:t>
            </a:r>
            <a:r>
              <a:rPr lang="en-US" sz="1200" b="1" dirty="0">
                <a:solidFill>
                  <a:srgbClr val="002060"/>
                </a:solidFill>
              </a:rPr>
              <a:t>acquired </a:t>
            </a:r>
            <a:r>
              <a:rPr lang="en-US" sz="1200" b="1" i="1" dirty="0">
                <a:solidFill>
                  <a:srgbClr val="002060"/>
                </a:solidFill>
              </a:rPr>
              <a:t>C. difficile</a:t>
            </a:r>
            <a:endParaRPr lang="fr-FR" sz="1200" b="1" i="1" dirty="0">
              <a:solidFill>
                <a:srgbClr val="002060"/>
              </a:solidFill>
            </a:endParaRPr>
          </a:p>
        </p:txBody>
      </p:sp>
      <p:sp>
        <p:nvSpPr>
          <p:cNvPr id="10" name="Rectangle 9"/>
          <p:cNvSpPr/>
          <p:nvPr/>
        </p:nvSpPr>
        <p:spPr>
          <a:xfrm>
            <a:off x="3131840" y="3793255"/>
            <a:ext cx="5861670" cy="830997"/>
          </a:xfrm>
          <a:prstGeom prst="rect">
            <a:avLst/>
          </a:prstGeom>
          <a:solidFill>
            <a:srgbClr val="00B050"/>
          </a:solidFill>
        </p:spPr>
        <p:txBody>
          <a:bodyPr wrap="square">
            <a:spAutoFit/>
          </a:bodyPr>
          <a:lstStyle/>
          <a:p>
            <a:pPr marL="90488" indent="-90488">
              <a:buFont typeface="Arial" panose="020B0604020202020204" pitchFamily="34" charset="0"/>
              <a:buChar char="•"/>
            </a:pPr>
            <a:r>
              <a:rPr lang="en-US" sz="1200" dirty="0">
                <a:solidFill>
                  <a:schemeClr val="bg1"/>
                </a:solidFill>
              </a:rPr>
              <a:t>No evidence of impact of universal gown and glove on acquisition rates of toxigenic </a:t>
            </a:r>
            <a:r>
              <a:rPr lang="en-US" sz="1200" i="1" dirty="0">
                <a:solidFill>
                  <a:schemeClr val="bg1"/>
                </a:solidFill>
              </a:rPr>
              <a:t>C. difficile </a:t>
            </a:r>
            <a:r>
              <a:rPr lang="en-US" sz="1200" dirty="0">
                <a:solidFill>
                  <a:schemeClr val="bg1"/>
                </a:solidFill>
              </a:rPr>
              <a:t>or </a:t>
            </a:r>
            <a:r>
              <a:rPr lang="en-US" sz="1200" dirty="0" err="1">
                <a:solidFill>
                  <a:schemeClr val="bg1"/>
                </a:solidFill>
              </a:rPr>
              <a:t>ribotype</a:t>
            </a:r>
            <a:r>
              <a:rPr lang="en-US" sz="1200" dirty="0">
                <a:solidFill>
                  <a:schemeClr val="bg1"/>
                </a:solidFill>
              </a:rPr>
              <a:t> 027–like </a:t>
            </a:r>
            <a:r>
              <a:rPr lang="en-US" sz="1200" i="1" dirty="0">
                <a:solidFill>
                  <a:schemeClr val="bg1"/>
                </a:solidFill>
              </a:rPr>
              <a:t>C. difficile</a:t>
            </a:r>
          </a:p>
          <a:p>
            <a:pPr marL="90488" indent="-90488">
              <a:buFont typeface="Arial" panose="020B0604020202020204" pitchFamily="34" charset="0"/>
              <a:buChar char="•"/>
            </a:pPr>
            <a:r>
              <a:rPr lang="en-US" sz="1200" dirty="0">
                <a:solidFill>
                  <a:schemeClr val="bg1"/>
                </a:solidFill>
              </a:rPr>
              <a:t>Other factors associated with </a:t>
            </a:r>
            <a:r>
              <a:rPr lang="en-US" sz="1200" i="1" dirty="0">
                <a:solidFill>
                  <a:schemeClr val="bg1"/>
                </a:solidFill>
              </a:rPr>
              <a:t>C. difficile </a:t>
            </a:r>
            <a:r>
              <a:rPr lang="en-US" sz="1200" dirty="0">
                <a:solidFill>
                  <a:schemeClr val="bg1"/>
                </a:solidFill>
              </a:rPr>
              <a:t>acquisition included </a:t>
            </a:r>
            <a:r>
              <a:rPr lang="en-US" sz="1200" i="1" dirty="0">
                <a:solidFill>
                  <a:schemeClr val="bg1"/>
                </a:solidFill>
              </a:rPr>
              <a:t>C. difficile </a:t>
            </a:r>
            <a:r>
              <a:rPr lang="en-US" sz="1200" dirty="0">
                <a:solidFill>
                  <a:schemeClr val="bg1"/>
                </a:solidFill>
              </a:rPr>
              <a:t>colonization pressure in the ICU, self-reported high compliance with gown and glove use, time of year</a:t>
            </a:r>
            <a:endParaRPr lang="fr-FR" sz="1200" dirty="0">
              <a:solidFill>
                <a:schemeClr val="bg1"/>
              </a:solidFill>
            </a:endParaRPr>
          </a:p>
        </p:txBody>
      </p:sp>
    </p:spTree>
    <p:extLst>
      <p:ext uri="{BB962C8B-B14F-4D97-AF65-F5344CB8AC3E}">
        <p14:creationId xmlns:p14="http://schemas.microsoft.com/office/powerpoint/2010/main" val="1904035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83230" y="4882943"/>
            <a:ext cx="4499992" cy="230832"/>
          </a:xfrm>
          <a:prstGeom prst="rect">
            <a:avLst/>
          </a:prstGeom>
          <a:noFill/>
        </p:spPr>
        <p:txBody>
          <a:bodyPr wrap="square" lIns="68580" tIns="34290" rIns="68580" bIns="34290" rtlCol="0">
            <a:spAutoFit/>
          </a:bodyPr>
          <a:lstStyle/>
          <a:p>
            <a:pPr marL="272654" indent="-272654" algn="ctr"/>
            <a:r>
              <a:rPr lang="en-US" sz="1050" i="1" dirty="0">
                <a:solidFill>
                  <a:schemeClr val="bg1">
                    <a:lumMod val="50000"/>
                  </a:schemeClr>
                </a:solidFill>
              </a:rPr>
              <a:t>Marco Falcone CID 2023;76(12):2059–69; https://doi.org/10.1093/cid/ciad100</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Mortality Attributable to Bloodstream Infections Caused</a:t>
            </a:r>
            <a:br>
              <a:rPr lang="en-US" sz="2000" b="1" dirty="0">
                <a:solidFill>
                  <a:srgbClr val="002060"/>
                </a:solidFill>
              </a:rPr>
            </a:br>
            <a:r>
              <a:rPr lang="en-US" sz="2000" b="1" dirty="0">
                <a:solidFill>
                  <a:srgbClr val="002060"/>
                </a:solidFill>
              </a:rPr>
              <a:t>by Different </a:t>
            </a:r>
            <a:r>
              <a:rPr lang="en-US" sz="2000" b="1" dirty="0" err="1">
                <a:solidFill>
                  <a:srgbClr val="002060"/>
                </a:solidFill>
              </a:rPr>
              <a:t>Carbapenem</a:t>
            </a:r>
            <a:r>
              <a:rPr lang="en-US" sz="2000" b="1" dirty="0">
                <a:solidFill>
                  <a:srgbClr val="002060"/>
                </a:solidFill>
              </a:rPr>
              <a:t>-Resistant Gram-Negative Bacilli</a:t>
            </a:r>
            <a:endParaRPr lang="fr-FR" sz="2000" b="1" dirty="0">
              <a:solidFill>
                <a:srgbClr val="002060"/>
              </a:solidFill>
            </a:endParaRPr>
          </a:p>
        </p:txBody>
      </p:sp>
      <p:sp>
        <p:nvSpPr>
          <p:cNvPr id="2" name="Espace réservé du contenu 1"/>
          <p:cNvSpPr>
            <a:spLocks noGrp="1"/>
          </p:cNvSpPr>
          <p:nvPr>
            <p:ph idx="1"/>
          </p:nvPr>
        </p:nvSpPr>
        <p:spPr>
          <a:xfrm>
            <a:off x="150918" y="1131591"/>
            <a:ext cx="4838350" cy="3394472"/>
          </a:xfrm>
        </p:spPr>
        <p:txBody>
          <a:bodyPr>
            <a:normAutofit/>
          </a:bodyPr>
          <a:lstStyle/>
          <a:p>
            <a:pPr marL="180975" indent="-180975"/>
            <a:r>
              <a:rPr lang="en-US" sz="1400" dirty="0"/>
              <a:t>1276 patients with </a:t>
            </a:r>
            <a:r>
              <a:rPr lang="en-US" sz="1400" dirty="0" err="1"/>
              <a:t>monomicrobial</a:t>
            </a:r>
            <a:r>
              <a:rPr lang="en-US" sz="1400" dirty="0"/>
              <a:t> GNB BSI from 19 Italian hospitals (June 2018–January 2020). </a:t>
            </a:r>
          </a:p>
          <a:p>
            <a:pPr marL="180975" indent="-180975"/>
            <a:r>
              <a:rPr lang="en-US" sz="1400" dirty="0"/>
              <a:t>Primary outcomes: 30-day mortality</a:t>
            </a:r>
          </a:p>
          <a:p>
            <a:pPr marL="180975" indent="-180975"/>
            <a:r>
              <a:rPr lang="en-US" sz="1400" dirty="0"/>
              <a:t>Attributable mortality was calculated according to the DRIVE-AB Consortium</a:t>
            </a:r>
          </a:p>
        </p:txBody>
      </p:sp>
      <p:pic>
        <p:nvPicPr>
          <p:cNvPr id="8" name="Image 7"/>
          <p:cNvPicPr>
            <a:picLocks noChangeAspect="1"/>
          </p:cNvPicPr>
          <p:nvPr/>
        </p:nvPicPr>
        <p:blipFill>
          <a:blip r:embed="rId4"/>
          <a:stretch>
            <a:fillRect/>
          </a:stretch>
        </p:blipFill>
        <p:spPr>
          <a:xfrm>
            <a:off x="22581" y="69055"/>
            <a:ext cx="1466850" cy="781050"/>
          </a:xfrm>
          <a:prstGeom prst="rect">
            <a:avLst/>
          </a:prstGeom>
        </p:spPr>
      </p:pic>
      <p:pic>
        <p:nvPicPr>
          <p:cNvPr id="13" name="Image 12"/>
          <p:cNvPicPr>
            <a:picLocks noChangeAspect="1"/>
          </p:cNvPicPr>
          <p:nvPr/>
        </p:nvPicPr>
        <p:blipFill>
          <a:blip r:embed="rId5"/>
          <a:stretch>
            <a:fillRect/>
          </a:stretch>
        </p:blipFill>
        <p:spPr>
          <a:xfrm>
            <a:off x="5084152" y="1248841"/>
            <a:ext cx="3589562" cy="1942197"/>
          </a:xfrm>
          <a:prstGeom prst="rect">
            <a:avLst/>
          </a:prstGeom>
        </p:spPr>
      </p:pic>
      <p:sp>
        <p:nvSpPr>
          <p:cNvPr id="14" name="Rectangle 13"/>
          <p:cNvSpPr/>
          <p:nvPr/>
        </p:nvSpPr>
        <p:spPr>
          <a:xfrm>
            <a:off x="5104903" y="1061416"/>
            <a:ext cx="3705238" cy="230832"/>
          </a:xfrm>
          <a:prstGeom prst="rect">
            <a:avLst/>
          </a:prstGeom>
        </p:spPr>
        <p:txBody>
          <a:bodyPr wrap="square">
            <a:spAutoFit/>
          </a:bodyPr>
          <a:lstStyle/>
          <a:p>
            <a:r>
              <a:rPr lang="en-US" sz="900" b="1" dirty="0">
                <a:solidFill>
                  <a:srgbClr val="002060"/>
                </a:solidFill>
                <a:latin typeface="Univers LT Std"/>
              </a:rPr>
              <a:t>Distribution of causative pathogens according to source of BSI </a:t>
            </a:r>
            <a:endParaRPr lang="fr-FR" sz="900" b="1" dirty="0">
              <a:solidFill>
                <a:srgbClr val="002060"/>
              </a:solidFill>
            </a:endParaRPr>
          </a:p>
        </p:txBody>
      </p:sp>
      <p:pic>
        <p:nvPicPr>
          <p:cNvPr id="15" name="Image 14"/>
          <p:cNvPicPr>
            <a:picLocks noChangeAspect="1"/>
          </p:cNvPicPr>
          <p:nvPr/>
        </p:nvPicPr>
        <p:blipFill>
          <a:blip r:embed="rId6"/>
          <a:stretch>
            <a:fillRect/>
          </a:stretch>
        </p:blipFill>
        <p:spPr>
          <a:xfrm>
            <a:off x="142628" y="2731500"/>
            <a:ext cx="4809926" cy="1509527"/>
          </a:xfrm>
          <a:prstGeom prst="rect">
            <a:avLst/>
          </a:prstGeom>
        </p:spPr>
      </p:pic>
      <p:pic>
        <p:nvPicPr>
          <p:cNvPr id="16" name="Image 15"/>
          <p:cNvPicPr>
            <a:picLocks noChangeAspect="1"/>
          </p:cNvPicPr>
          <p:nvPr/>
        </p:nvPicPr>
        <p:blipFill>
          <a:blip r:embed="rId7"/>
          <a:stretch>
            <a:fillRect/>
          </a:stretch>
        </p:blipFill>
        <p:spPr>
          <a:xfrm>
            <a:off x="1755030" y="2284214"/>
            <a:ext cx="1556391" cy="594963"/>
          </a:xfrm>
          <a:prstGeom prst="rect">
            <a:avLst/>
          </a:prstGeom>
        </p:spPr>
      </p:pic>
      <p:pic>
        <p:nvPicPr>
          <p:cNvPr id="17" name="Image 16"/>
          <p:cNvPicPr>
            <a:picLocks noChangeAspect="1"/>
          </p:cNvPicPr>
          <p:nvPr/>
        </p:nvPicPr>
        <p:blipFill>
          <a:blip r:embed="rId8"/>
          <a:stretch>
            <a:fillRect/>
          </a:stretch>
        </p:blipFill>
        <p:spPr>
          <a:xfrm>
            <a:off x="5121885" y="3210979"/>
            <a:ext cx="3972443" cy="1717427"/>
          </a:xfrm>
          <a:prstGeom prst="rect">
            <a:avLst/>
          </a:prstGeom>
        </p:spPr>
      </p:pic>
      <p:sp>
        <p:nvSpPr>
          <p:cNvPr id="18" name="Rectangle 17"/>
          <p:cNvSpPr/>
          <p:nvPr/>
        </p:nvSpPr>
        <p:spPr>
          <a:xfrm>
            <a:off x="284093" y="4327417"/>
            <a:ext cx="4572000" cy="461665"/>
          </a:xfrm>
          <a:prstGeom prst="rect">
            <a:avLst/>
          </a:prstGeom>
        </p:spPr>
        <p:txBody>
          <a:bodyPr>
            <a:spAutoFit/>
          </a:bodyPr>
          <a:lstStyle/>
          <a:p>
            <a:r>
              <a:rPr lang="en-US" sz="1200" dirty="0">
                <a:solidFill>
                  <a:srgbClr val="000000"/>
                </a:solidFill>
              </a:rPr>
              <a:t>Attributable mortality rates were 5% for KPC-, 35% for MBL, 19% for CRPA, and 16% for CRAB. </a:t>
            </a:r>
            <a:endParaRPr lang="fr-FR" sz="1200" dirty="0"/>
          </a:p>
        </p:txBody>
      </p:sp>
      <p:sp>
        <p:nvSpPr>
          <p:cNvPr id="19" name="ZoneTexte 18"/>
          <p:cNvSpPr txBox="1"/>
          <p:nvPr/>
        </p:nvSpPr>
        <p:spPr>
          <a:xfrm>
            <a:off x="6718257" y="4887770"/>
            <a:ext cx="389850" cy="215444"/>
          </a:xfrm>
          <a:prstGeom prst="rect">
            <a:avLst/>
          </a:prstGeom>
          <a:noFill/>
        </p:spPr>
        <p:txBody>
          <a:bodyPr wrap="none" rtlCol="0">
            <a:spAutoFit/>
          </a:bodyPr>
          <a:lstStyle/>
          <a:p>
            <a:r>
              <a:rPr lang="fr-FR" sz="800" b="1" dirty="0" err="1">
                <a:solidFill>
                  <a:srgbClr val="002060"/>
                </a:solidFill>
              </a:rPr>
              <a:t>Days</a:t>
            </a:r>
            <a:endParaRPr lang="fr-FR" sz="800" b="1" dirty="0">
              <a:solidFill>
                <a:srgbClr val="002060"/>
              </a:solidFill>
            </a:endParaRPr>
          </a:p>
        </p:txBody>
      </p:sp>
    </p:spTree>
    <p:extLst>
      <p:ext uri="{BB962C8B-B14F-4D97-AF65-F5344CB8AC3E}">
        <p14:creationId xmlns:p14="http://schemas.microsoft.com/office/powerpoint/2010/main" val="1987107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83230" y="4882943"/>
            <a:ext cx="6304994" cy="230832"/>
          </a:xfrm>
          <a:prstGeom prst="rect">
            <a:avLst/>
          </a:prstGeom>
          <a:noFill/>
        </p:spPr>
        <p:txBody>
          <a:bodyPr wrap="square" lIns="68580" tIns="34290" rIns="68580" bIns="34290" rtlCol="0">
            <a:spAutoFit/>
          </a:bodyPr>
          <a:lstStyle/>
          <a:p>
            <a:pPr marL="272654" indent="-272654" algn="ctr"/>
            <a:r>
              <a:rPr lang="en-US" sz="1050" i="1" dirty="0">
                <a:solidFill>
                  <a:schemeClr val="bg1">
                    <a:lumMod val="50000"/>
                  </a:schemeClr>
                </a:solidFill>
              </a:rPr>
              <a:t>Alexander M Aiken Lancet Infect Dis July 13, 2023 https://doi.org/10.1016/S1473-3099(23)00233-5</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187624" y="130324"/>
            <a:ext cx="6480720" cy="857250"/>
          </a:xfrm>
        </p:spPr>
        <p:txBody>
          <a:bodyPr>
            <a:noAutofit/>
          </a:bodyPr>
          <a:lstStyle/>
          <a:p>
            <a:r>
              <a:rPr lang="en-US" sz="2000" b="1" dirty="0">
                <a:solidFill>
                  <a:srgbClr val="002060"/>
                </a:solidFill>
              </a:rPr>
              <a:t>Mortality associated with third-generation cephalosporin resistance in </a:t>
            </a:r>
            <a:r>
              <a:rPr lang="en-US" sz="2000" b="1" dirty="0" err="1">
                <a:solidFill>
                  <a:srgbClr val="002060"/>
                </a:solidFill>
              </a:rPr>
              <a:t>Enterobacterales</a:t>
            </a:r>
            <a:r>
              <a:rPr lang="en-US" sz="2000" b="1" dirty="0">
                <a:solidFill>
                  <a:srgbClr val="002060"/>
                </a:solidFill>
              </a:rPr>
              <a:t> bloodstream infections at eight sub-Saharan African hospitals (MBIRA)</a:t>
            </a:r>
            <a:endParaRPr lang="fr-FR" sz="2000" b="1" dirty="0">
              <a:solidFill>
                <a:srgbClr val="002060"/>
              </a:solidFill>
            </a:endParaRPr>
          </a:p>
        </p:txBody>
      </p:sp>
      <p:sp>
        <p:nvSpPr>
          <p:cNvPr id="2" name="Espace réservé du contenu 1"/>
          <p:cNvSpPr>
            <a:spLocks noGrp="1"/>
          </p:cNvSpPr>
          <p:nvPr>
            <p:ph idx="1"/>
          </p:nvPr>
        </p:nvSpPr>
        <p:spPr>
          <a:xfrm>
            <a:off x="150918" y="1131591"/>
            <a:ext cx="9245618" cy="3394472"/>
          </a:xfrm>
        </p:spPr>
        <p:txBody>
          <a:bodyPr>
            <a:normAutofit/>
          </a:bodyPr>
          <a:lstStyle/>
          <a:p>
            <a:pPr marL="180975" indent="-180975"/>
            <a:r>
              <a:rPr lang="en-US" sz="1400" dirty="0"/>
              <a:t>To measure the effects associated with resistance to 3GC in </a:t>
            </a:r>
            <a:r>
              <a:rPr lang="en-US" sz="1400" dirty="0" err="1"/>
              <a:t>hospitalised</a:t>
            </a:r>
            <a:r>
              <a:rPr lang="en-US" sz="1400" dirty="0"/>
              <a:t> patients with </a:t>
            </a:r>
            <a:r>
              <a:rPr lang="en-US" sz="1400" dirty="0" err="1"/>
              <a:t>Enterobacterales</a:t>
            </a:r>
            <a:r>
              <a:rPr lang="en-US" sz="1400" dirty="0"/>
              <a:t> bloodstream infection in Africa.</a:t>
            </a:r>
          </a:p>
        </p:txBody>
      </p:sp>
      <p:pic>
        <p:nvPicPr>
          <p:cNvPr id="3" name="Image 2"/>
          <p:cNvPicPr>
            <a:picLocks noChangeAspect="1"/>
          </p:cNvPicPr>
          <p:nvPr/>
        </p:nvPicPr>
        <p:blipFill>
          <a:blip r:embed="rId4"/>
          <a:stretch>
            <a:fillRect/>
          </a:stretch>
        </p:blipFill>
        <p:spPr>
          <a:xfrm>
            <a:off x="3779813" y="2139701"/>
            <a:ext cx="5277494" cy="2649819"/>
          </a:xfrm>
          <a:prstGeom prst="rect">
            <a:avLst/>
          </a:prstGeom>
        </p:spPr>
      </p:pic>
      <p:pic>
        <p:nvPicPr>
          <p:cNvPr id="6" name="Image 5"/>
          <p:cNvPicPr>
            <a:picLocks noChangeAspect="1"/>
          </p:cNvPicPr>
          <p:nvPr/>
        </p:nvPicPr>
        <p:blipFill>
          <a:blip r:embed="rId5"/>
          <a:stretch>
            <a:fillRect/>
          </a:stretch>
        </p:blipFill>
        <p:spPr>
          <a:xfrm>
            <a:off x="539552" y="1702546"/>
            <a:ext cx="2493665" cy="2089124"/>
          </a:xfrm>
          <a:prstGeom prst="rect">
            <a:avLst/>
          </a:prstGeom>
        </p:spPr>
      </p:pic>
      <p:sp>
        <p:nvSpPr>
          <p:cNvPr id="7" name="Rectangle 6"/>
          <p:cNvSpPr/>
          <p:nvPr/>
        </p:nvSpPr>
        <p:spPr>
          <a:xfrm>
            <a:off x="3070030" y="1493370"/>
            <a:ext cx="5822450" cy="523220"/>
          </a:xfrm>
          <a:prstGeom prst="rect">
            <a:avLst/>
          </a:prstGeom>
        </p:spPr>
        <p:txBody>
          <a:bodyPr wrap="square">
            <a:spAutoFit/>
          </a:bodyPr>
          <a:lstStyle/>
          <a:p>
            <a:r>
              <a:rPr lang="en-US" sz="1400" dirty="0"/>
              <a:t>Prospective, matched, parallel cohort study at eight hospitals across sub-Saharan Africa, Nov 1, 2020, and Jan 31, 2022</a:t>
            </a:r>
            <a:endParaRPr lang="fr-FR" sz="1400" dirty="0"/>
          </a:p>
        </p:txBody>
      </p:sp>
      <p:sp>
        <p:nvSpPr>
          <p:cNvPr id="8" name="Rectangle 7"/>
          <p:cNvSpPr/>
          <p:nvPr/>
        </p:nvSpPr>
        <p:spPr>
          <a:xfrm>
            <a:off x="205175" y="3854793"/>
            <a:ext cx="3574638" cy="1015663"/>
          </a:xfrm>
          <a:prstGeom prst="rect">
            <a:avLst/>
          </a:prstGeom>
        </p:spPr>
        <p:txBody>
          <a:bodyPr wrap="square">
            <a:spAutoFit/>
          </a:bodyPr>
          <a:lstStyle/>
          <a:p>
            <a:r>
              <a:rPr lang="en-US" sz="1200" dirty="0"/>
              <a:t>Proportion of patients who died in hospital &gt; in patients with BSI than in matched controls in the 3GC-S cohort (62 [28·1%] of 221 vs 22 [5·2%] of 420; and the 3GC-R cohort (244 [37·1%] of 657 vs</a:t>
            </a:r>
          </a:p>
          <a:p>
            <a:r>
              <a:rPr lang="en-US" sz="1200" dirty="0"/>
              <a:t>115 [9·5%] of 1214; 5·01 [3·96–6·32]). T</a:t>
            </a:r>
            <a:endParaRPr lang="fr-FR" sz="1200" dirty="0"/>
          </a:p>
        </p:txBody>
      </p:sp>
    </p:spTree>
    <p:extLst>
      <p:ext uri="{BB962C8B-B14F-4D97-AF65-F5344CB8AC3E}">
        <p14:creationId xmlns:p14="http://schemas.microsoft.com/office/powerpoint/2010/main" val="2115500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83230" y="4882943"/>
            <a:ext cx="4499992" cy="230832"/>
          </a:xfrm>
          <a:prstGeom prst="rect">
            <a:avLst/>
          </a:prstGeom>
          <a:noFill/>
        </p:spPr>
        <p:txBody>
          <a:bodyPr wrap="square" lIns="68580" tIns="34290" rIns="68580" bIns="34290" rtlCol="0">
            <a:spAutoFit/>
          </a:bodyPr>
          <a:lstStyle/>
          <a:p>
            <a:pPr marL="272654" indent="-272654" algn="ctr"/>
            <a:r>
              <a:rPr lang="en-US" sz="1050" i="1" dirty="0">
                <a:solidFill>
                  <a:schemeClr val="bg1">
                    <a:lumMod val="50000"/>
                  </a:schemeClr>
                </a:solidFill>
              </a:rPr>
              <a:t>Angelique E </a:t>
            </a:r>
            <a:r>
              <a:rPr lang="en-US" sz="1050" i="1" dirty="0" err="1">
                <a:solidFill>
                  <a:schemeClr val="bg1">
                    <a:lumMod val="50000"/>
                  </a:schemeClr>
                </a:solidFill>
              </a:rPr>
              <a:t>Boutzoukas</a:t>
            </a:r>
            <a:r>
              <a:rPr lang="en-US" sz="1050" i="1" dirty="0">
                <a:solidFill>
                  <a:schemeClr val="bg1">
                    <a:lumMod val="50000"/>
                  </a:schemeClr>
                </a:solidFill>
              </a:rPr>
              <a:t> CID May DOI: 10.1093/</a:t>
            </a:r>
            <a:r>
              <a:rPr lang="en-US" sz="1050" i="1" dirty="0" err="1">
                <a:solidFill>
                  <a:schemeClr val="bg1">
                    <a:lumMod val="50000"/>
                  </a:schemeClr>
                </a:solidFill>
              </a:rPr>
              <a:t>cid</a:t>
            </a:r>
            <a:r>
              <a:rPr lang="en-US" sz="1050" i="1" dirty="0">
                <a:solidFill>
                  <a:schemeClr val="bg1">
                    <a:lumMod val="50000"/>
                  </a:schemeClr>
                </a:solidFill>
              </a:rPr>
              <a:t>/ciad288</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International epidemiology of </a:t>
            </a:r>
            <a:r>
              <a:rPr lang="en-US" sz="2000" b="1" dirty="0" err="1">
                <a:solidFill>
                  <a:srgbClr val="002060"/>
                </a:solidFill>
              </a:rPr>
              <a:t>carbapenemase</a:t>
            </a:r>
            <a:r>
              <a:rPr lang="en-US" sz="2000" b="1" dirty="0">
                <a:solidFill>
                  <a:srgbClr val="002060"/>
                </a:solidFill>
              </a:rPr>
              <a:t>-producing </a:t>
            </a:r>
            <a:r>
              <a:rPr lang="en-US" sz="2000" b="1" i="1" dirty="0">
                <a:solidFill>
                  <a:srgbClr val="002060"/>
                </a:solidFill>
              </a:rPr>
              <a:t>Escherichia coli</a:t>
            </a:r>
            <a:endParaRPr lang="fr-FR" sz="2000" b="1" i="1" dirty="0">
              <a:solidFill>
                <a:srgbClr val="002060"/>
              </a:solidFill>
            </a:endParaRPr>
          </a:p>
        </p:txBody>
      </p:sp>
      <p:sp>
        <p:nvSpPr>
          <p:cNvPr id="2" name="Espace réservé du contenu 1"/>
          <p:cNvSpPr>
            <a:spLocks noGrp="1"/>
          </p:cNvSpPr>
          <p:nvPr>
            <p:ph idx="1"/>
          </p:nvPr>
        </p:nvSpPr>
        <p:spPr>
          <a:xfrm>
            <a:off x="107504" y="1131591"/>
            <a:ext cx="4176464" cy="3394472"/>
          </a:xfrm>
        </p:spPr>
        <p:txBody>
          <a:bodyPr>
            <a:normAutofit/>
          </a:bodyPr>
          <a:lstStyle/>
          <a:p>
            <a:pPr marL="180975" indent="-180975"/>
            <a:r>
              <a:rPr lang="en-US" sz="1400" b="1" dirty="0">
                <a:solidFill>
                  <a:srgbClr val="002060"/>
                </a:solidFill>
              </a:rPr>
              <a:t>Objective</a:t>
            </a:r>
            <a:r>
              <a:rPr lang="en-US" sz="1400" dirty="0"/>
              <a:t>: To describe the clinical and molecular epidemiology and outcomes of patients from several countries with CP-</a:t>
            </a:r>
            <a:r>
              <a:rPr lang="en-US" sz="1400" dirty="0" err="1"/>
              <a:t>Ec</a:t>
            </a:r>
            <a:r>
              <a:rPr lang="en-US" sz="1400" dirty="0"/>
              <a:t> isolates obtained from a prospective cohort</a:t>
            </a:r>
          </a:p>
          <a:p>
            <a:pPr marL="180975" indent="-180975"/>
            <a:r>
              <a:rPr lang="en-US" sz="1400" dirty="0"/>
              <a:t>Patients with CP-</a:t>
            </a:r>
            <a:r>
              <a:rPr lang="en-US" sz="1400" dirty="0" err="1"/>
              <a:t>Ec</a:t>
            </a:r>
            <a:r>
              <a:rPr lang="en-US" sz="1400" dirty="0"/>
              <a:t> were enrolled from 26 hospitals in 6 countries, </a:t>
            </a:r>
            <a:r>
              <a:rPr lang="en-US" sz="1400" b="1" dirty="0">
                <a:solidFill>
                  <a:srgbClr val="002060"/>
                </a:solidFill>
              </a:rPr>
              <a:t>114 CP-</a:t>
            </a:r>
            <a:r>
              <a:rPr lang="en-US" sz="1400" b="1" dirty="0" err="1">
                <a:solidFill>
                  <a:srgbClr val="002060"/>
                </a:solidFill>
              </a:rPr>
              <a:t>Ec</a:t>
            </a:r>
            <a:r>
              <a:rPr lang="en-US" sz="1400" b="1" dirty="0">
                <a:solidFill>
                  <a:srgbClr val="002060"/>
                </a:solidFill>
              </a:rPr>
              <a:t> isolates </a:t>
            </a:r>
            <a:r>
              <a:rPr lang="en-US" sz="1400" dirty="0"/>
              <a:t>in CRACKLE-2, 49 harbored an MBL, most commonly blaNDM-5 (38/49, 78%).</a:t>
            </a:r>
          </a:p>
          <a:p>
            <a:pPr marL="180975" indent="-180975"/>
            <a:r>
              <a:rPr lang="en-US" sz="1400" dirty="0"/>
              <a:t>Clinically, MBL-</a:t>
            </a:r>
            <a:r>
              <a:rPr lang="en-US" sz="1400" dirty="0" err="1"/>
              <a:t>Ec</a:t>
            </a:r>
            <a:r>
              <a:rPr lang="en-US" sz="1400" dirty="0"/>
              <a:t> were more often from urine source (49% vs. 29%), lower acuity of illness when compared to non-MBL-</a:t>
            </a:r>
            <a:r>
              <a:rPr lang="en-US" sz="1400" dirty="0" err="1"/>
              <a:t>Ec</a:t>
            </a:r>
            <a:endParaRPr lang="en-US" sz="1400" dirty="0"/>
          </a:p>
        </p:txBody>
      </p:sp>
      <p:pic>
        <p:nvPicPr>
          <p:cNvPr id="8" name="Image 7"/>
          <p:cNvPicPr>
            <a:picLocks noChangeAspect="1"/>
          </p:cNvPicPr>
          <p:nvPr/>
        </p:nvPicPr>
        <p:blipFill>
          <a:blip r:embed="rId4"/>
          <a:stretch>
            <a:fillRect/>
          </a:stretch>
        </p:blipFill>
        <p:spPr>
          <a:xfrm>
            <a:off x="22581" y="69055"/>
            <a:ext cx="1466850" cy="781050"/>
          </a:xfrm>
          <a:prstGeom prst="rect">
            <a:avLst/>
          </a:prstGeom>
        </p:spPr>
      </p:pic>
      <p:pic>
        <p:nvPicPr>
          <p:cNvPr id="3" name="Image 2"/>
          <p:cNvPicPr>
            <a:picLocks noChangeAspect="1"/>
          </p:cNvPicPr>
          <p:nvPr/>
        </p:nvPicPr>
        <p:blipFill>
          <a:blip r:embed="rId5"/>
          <a:stretch>
            <a:fillRect/>
          </a:stretch>
        </p:blipFill>
        <p:spPr>
          <a:xfrm>
            <a:off x="4317093" y="2742304"/>
            <a:ext cx="4437007" cy="2331152"/>
          </a:xfrm>
          <a:prstGeom prst="rect">
            <a:avLst/>
          </a:prstGeom>
        </p:spPr>
      </p:pic>
      <p:sp>
        <p:nvSpPr>
          <p:cNvPr id="7" name="Rectangle 6"/>
          <p:cNvSpPr/>
          <p:nvPr/>
        </p:nvSpPr>
        <p:spPr>
          <a:xfrm>
            <a:off x="107504" y="3817923"/>
            <a:ext cx="4176464" cy="954107"/>
          </a:xfrm>
          <a:prstGeom prst="rect">
            <a:avLst/>
          </a:prstGeom>
          <a:solidFill>
            <a:srgbClr val="00B050"/>
          </a:solidFill>
        </p:spPr>
        <p:txBody>
          <a:bodyPr wrap="square">
            <a:spAutoFit/>
          </a:bodyPr>
          <a:lstStyle/>
          <a:p>
            <a:pPr marL="90488" indent="-90488">
              <a:buFont typeface="Arial" panose="020B0604020202020204" pitchFamily="34" charset="0"/>
              <a:buChar char="•"/>
            </a:pPr>
            <a:r>
              <a:rPr lang="en-US" sz="1400" dirty="0">
                <a:solidFill>
                  <a:schemeClr val="bg1"/>
                </a:solidFill>
              </a:rPr>
              <a:t>Emergence of CP-</a:t>
            </a:r>
            <a:r>
              <a:rPr lang="en-US" sz="1400" dirty="0" err="1">
                <a:solidFill>
                  <a:schemeClr val="bg1"/>
                </a:solidFill>
              </a:rPr>
              <a:t>Ec</a:t>
            </a:r>
            <a:r>
              <a:rPr lang="en-US" sz="1400" dirty="0">
                <a:solidFill>
                  <a:schemeClr val="bg1"/>
                </a:solidFill>
              </a:rPr>
              <a:t> was observed with important geographic variations</a:t>
            </a:r>
          </a:p>
          <a:p>
            <a:pPr marL="90488" indent="-90488">
              <a:buFont typeface="Arial" panose="020B0604020202020204" pitchFamily="34" charset="0"/>
              <a:buChar char="•"/>
            </a:pPr>
            <a:r>
              <a:rPr lang="en-US" sz="1400" dirty="0">
                <a:solidFill>
                  <a:schemeClr val="bg1"/>
                </a:solidFill>
              </a:rPr>
              <a:t>Mortality was higher among non-MBL isolates, which were more frequently isolated from blood</a:t>
            </a:r>
            <a:endParaRPr lang="fr-FR" sz="1400" dirty="0">
              <a:solidFill>
                <a:schemeClr val="bg1"/>
              </a:solidFill>
            </a:endParaRPr>
          </a:p>
        </p:txBody>
      </p:sp>
      <p:pic>
        <p:nvPicPr>
          <p:cNvPr id="10" name="Image 9"/>
          <p:cNvPicPr>
            <a:picLocks noChangeAspect="1"/>
          </p:cNvPicPr>
          <p:nvPr/>
        </p:nvPicPr>
        <p:blipFill>
          <a:blip r:embed="rId6"/>
          <a:stretch>
            <a:fillRect/>
          </a:stretch>
        </p:blipFill>
        <p:spPr>
          <a:xfrm>
            <a:off x="4332312" y="1081342"/>
            <a:ext cx="4464496" cy="1639203"/>
          </a:xfrm>
          <a:prstGeom prst="rect">
            <a:avLst/>
          </a:prstGeom>
        </p:spPr>
      </p:pic>
    </p:spTree>
    <p:extLst>
      <p:ext uri="{BB962C8B-B14F-4D97-AF65-F5344CB8AC3E}">
        <p14:creationId xmlns:p14="http://schemas.microsoft.com/office/powerpoint/2010/main" val="430966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6750428" y="3977280"/>
            <a:ext cx="1691815" cy="537950"/>
          </a:xfrm>
          <a:prstGeom prst="rect">
            <a:avLst/>
          </a:prstGeom>
        </p:spPr>
      </p:pic>
      <p:pic>
        <p:nvPicPr>
          <p:cNvPr id="13" name="Image 12"/>
          <p:cNvPicPr>
            <a:picLocks noChangeAspect="1"/>
          </p:cNvPicPr>
          <p:nvPr/>
        </p:nvPicPr>
        <p:blipFill>
          <a:blip r:embed="rId4"/>
          <a:stretch>
            <a:fillRect/>
          </a:stretch>
        </p:blipFill>
        <p:spPr>
          <a:xfrm>
            <a:off x="359532" y="1908002"/>
            <a:ext cx="5516029" cy="2506246"/>
          </a:xfrm>
          <a:prstGeom prst="rect">
            <a:avLst/>
          </a:prstGeom>
        </p:spPr>
      </p:pic>
      <p:pic>
        <p:nvPicPr>
          <p:cNvPr id="3076" name="Picture 4" descr="F:\Gabriel\Thèse SP\Londres\EUCIC\Youtube 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16024" y="4912668"/>
            <a:ext cx="7236296" cy="230832"/>
          </a:xfrm>
          <a:prstGeom prst="rect">
            <a:avLst/>
          </a:prstGeom>
          <a:noFill/>
        </p:spPr>
        <p:txBody>
          <a:bodyPr wrap="square" lIns="68580" tIns="34290" rIns="68580" bIns="34290" rtlCol="0">
            <a:spAutoFit/>
          </a:bodyPr>
          <a:lstStyle/>
          <a:p>
            <a:pPr marL="272654" indent="-272654" algn="ctr"/>
            <a:r>
              <a:rPr lang="en-US" sz="1050" i="1" dirty="0">
                <a:solidFill>
                  <a:schemeClr val="bg1">
                    <a:lumMod val="50000"/>
                  </a:schemeClr>
                </a:solidFill>
              </a:rPr>
              <a:t>Marius </a:t>
            </a:r>
            <a:r>
              <a:rPr lang="en-US" sz="1050" i="1" dirty="0" err="1">
                <a:solidFill>
                  <a:schemeClr val="bg1">
                    <a:lumMod val="50000"/>
                  </a:schemeClr>
                </a:solidFill>
              </a:rPr>
              <a:t>Linkevicius</a:t>
            </a:r>
            <a:r>
              <a:rPr lang="en-US" sz="1050" i="1" dirty="0">
                <a:solidFill>
                  <a:schemeClr val="bg1">
                    <a:lumMod val="50000"/>
                  </a:schemeClr>
                </a:solidFill>
              </a:rPr>
              <a:t> </a:t>
            </a:r>
            <a:r>
              <a:rPr lang="en-US" sz="1050" i="1" dirty="0" err="1">
                <a:solidFill>
                  <a:schemeClr val="bg1">
                    <a:lumMod val="50000"/>
                  </a:schemeClr>
                </a:solidFill>
              </a:rPr>
              <a:t>EuroSurveill</a:t>
            </a:r>
            <a:r>
              <a:rPr lang="en-US" sz="1050" i="1" dirty="0">
                <a:solidFill>
                  <a:schemeClr val="bg1">
                    <a:lumMod val="50000"/>
                  </a:schemeClr>
                </a:solidFill>
              </a:rPr>
              <a:t>. 2023;28(19):</a:t>
            </a:r>
            <a:r>
              <a:rPr lang="en-US" sz="1050" i="1" dirty="0" err="1">
                <a:solidFill>
                  <a:schemeClr val="bg1">
                    <a:lumMod val="50000"/>
                  </a:schemeClr>
                </a:solidFill>
              </a:rPr>
              <a:t>pii</a:t>
            </a:r>
            <a:r>
              <a:rPr lang="en-US" sz="1050" i="1" dirty="0">
                <a:solidFill>
                  <a:schemeClr val="bg1">
                    <a:lumMod val="50000"/>
                  </a:schemeClr>
                </a:solidFill>
              </a:rPr>
              <a:t>=2300209. https://doi.org/10.2807/1560-7917.ES.2023.28.19.2300209</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Rapid cross-border emergence of NDM-5-producing</a:t>
            </a:r>
            <a:br>
              <a:rPr lang="en-US" sz="2000" b="1" dirty="0">
                <a:solidFill>
                  <a:srgbClr val="002060"/>
                </a:solidFill>
              </a:rPr>
            </a:br>
            <a:r>
              <a:rPr lang="en-US" sz="2000" b="1" i="1" dirty="0">
                <a:solidFill>
                  <a:srgbClr val="002060"/>
                </a:solidFill>
              </a:rPr>
              <a:t>Escherichia coli </a:t>
            </a:r>
            <a:r>
              <a:rPr lang="en-US" sz="2000" b="1" dirty="0">
                <a:solidFill>
                  <a:srgbClr val="002060"/>
                </a:solidFill>
              </a:rPr>
              <a:t>in the European Union/European</a:t>
            </a:r>
            <a:br>
              <a:rPr lang="en-US" sz="2000" b="1" dirty="0">
                <a:solidFill>
                  <a:srgbClr val="002060"/>
                </a:solidFill>
              </a:rPr>
            </a:br>
            <a:r>
              <a:rPr lang="en-US" sz="2000" b="1" dirty="0">
                <a:solidFill>
                  <a:srgbClr val="002060"/>
                </a:solidFill>
              </a:rPr>
              <a:t>Economic Area, 2012 to June 2022</a:t>
            </a:r>
            <a:endParaRPr lang="fr-FR" sz="2000" b="1" i="1" dirty="0">
              <a:solidFill>
                <a:srgbClr val="002060"/>
              </a:solidFill>
            </a:endParaRPr>
          </a:p>
        </p:txBody>
      </p:sp>
      <p:sp>
        <p:nvSpPr>
          <p:cNvPr id="2" name="Espace réservé du contenu 1"/>
          <p:cNvSpPr>
            <a:spLocks noGrp="1"/>
          </p:cNvSpPr>
          <p:nvPr>
            <p:ph idx="1"/>
          </p:nvPr>
        </p:nvSpPr>
        <p:spPr>
          <a:xfrm>
            <a:off x="467543" y="1131591"/>
            <a:ext cx="5408017" cy="3394472"/>
          </a:xfrm>
        </p:spPr>
        <p:txBody>
          <a:bodyPr>
            <a:normAutofit/>
          </a:bodyPr>
          <a:lstStyle/>
          <a:p>
            <a:pPr marL="180975" indent="-180975"/>
            <a:r>
              <a:rPr lang="en-US" sz="1400" b="1" dirty="0">
                <a:solidFill>
                  <a:srgbClr val="002060"/>
                </a:solidFill>
              </a:rPr>
              <a:t>Whole genome sequencing data of 874 </a:t>
            </a:r>
            <a:r>
              <a:rPr lang="en-US" sz="1400" b="1" i="1" dirty="0">
                <a:solidFill>
                  <a:srgbClr val="002060"/>
                </a:solidFill>
              </a:rPr>
              <a:t>E. coli </a:t>
            </a:r>
            <a:r>
              <a:rPr lang="en-US" sz="1400" b="1" dirty="0">
                <a:solidFill>
                  <a:srgbClr val="002060"/>
                </a:solidFill>
              </a:rPr>
              <a:t>isolates carrying blaNDM-5 from 13 European Union</a:t>
            </a:r>
          </a:p>
          <a:p>
            <a:pPr marL="180975" indent="-180975"/>
            <a:r>
              <a:rPr lang="en-US" sz="1400" dirty="0"/>
              <a:t>30.6% isolates associated with infections and 58.2% predicted to be multidrug-resistant.</a:t>
            </a:r>
          </a:p>
        </p:txBody>
      </p:sp>
      <p:sp>
        <p:nvSpPr>
          <p:cNvPr id="7" name="Rectangle 6"/>
          <p:cNvSpPr/>
          <p:nvPr/>
        </p:nvSpPr>
        <p:spPr>
          <a:xfrm>
            <a:off x="449355" y="4366333"/>
            <a:ext cx="7992888" cy="523220"/>
          </a:xfrm>
          <a:prstGeom prst="rect">
            <a:avLst/>
          </a:prstGeom>
          <a:solidFill>
            <a:srgbClr val="00B050"/>
          </a:solidFill>
        </p:spPr>
        <p:txBody>
          <a:bodyPr wrap="square">
            <a:spAutoFit/>
          </a:bodyPr>
          <a:lstStyle/>
          <a:p>
            <a:pPr algn="ctr"/>
            <a:r>
              <a:rPr lang="en-US" sz="1400" dirty="0">
                <a:solidFill>
                  <a:schemeClr val="bg1"/>
                </a:solidFill>
              </a:rPr>
              <a:t>The spread of </a:t>
            </a:r>
            <a:r>
              <a:rPr lang="en-US" sz="1400" i="1" dirty="0">
                <a:solidFill>
                  <a:schemeClr val="bg1"/>
                </a:solidFill>
              </a:rPr>
              <a:t>E. coli </a:t>
            </a:r>
            <a:r>
              <a:rPr lang="en-US" sz="1400" dirty="0">
                <a:solidFill>
                  <a:schemeClr val="bg1"/>
                </a:solidFill>
              </a:rPr>
              <a:t>carrying </a:t>
            </a:r>
            <a:r>
              <a:rPr lang="en-US" sz="1400" dirty="0" err="1">
                <a:solidFill>
                  <a:schemeClr val="bg1"/>
                </a:solidFill>
              </a:rPr>
              <a:t>bla</a:t>
            </a:r>
            <a:r>
              <a:rPr lang="en-US" sz="1400" dirty="0">
                <a:solidFill>
                  <a:schemeClr val="bg1"/>
                </a:solidFill>
              </a:rPr>
              <a:t> NDM-5 is occurring rapidly and on a large geographical scale with a considerable risk for increasing </a:t>
            </a:r>
            <a:r>
              <a:rPr lang="en-US" sz="1400" dirty="0" err="1">
                <a:solidFill>
                  <a:schemeClr val="bg1"/>
                </a:solidFill>
              </a:rPr>
              <a:t>carbapenem</a:t>
            </a:r>
            <a:r>
              <a:rPr lang="en-US" sz="1400" dirty="0">
                <a:solidFill>
                  <a:schemeClr val="bg1"/>
                </a:solidFill>
              </a:rPr>
              <a:t> resistance in E. coli in the EU/EEA within a few years.</a:t>
            </a:r>
            <a:endParaRPr lang="fr-FR" sz="1400" dirty="0">
              <a:solidFill>
                <a:schemeClr val="bg1"/>
              </a:solidFill>
            </a:endParaRPr>
          </a:p>
        </p:txBody>
      </p:sp>
      <p:pic>
        <p:nvPicPr>
          <p:cNvPr id="11" name="Image 10"/>
          <p:cNvPicPr>
            <a:picLocks noChangeAspect="1"/>
          </p:cNvPicPr>
          <p:nvPr/>
        </p:nvPicPr>
        <p:blipFill>
          <a:blip r:embed="rId6"/>
          <a:stretch>
            <a:fillRect/>
          </a:stretch>
        </p:blipFill>
        <p:spPr>
          <a:xfrm>
            <a:off x="179512" y="96733"/>
            <a:ext cx="855539" cy="855539"/>
          </a:xfrm>
          <a:prstGeom prst="rect">
            <a:avLst/>
          </a:prstGeom>
        </p:spPr>
      </p:pic>
      <p:pic>
        <p:nvPicPr>
          <p:cNvPr id="6" name="Image 5"/>
          <p:cNvPicPr>
            <a:picLocks noChangeAspect="1"/>
          </p:cNvPicPr>
          <p:nvPr/>
        </p:nvPicPr>
        <p:blipFill>
          <a:blip r:embed="rId7"/>
          <a:stretch>
            <a:fillRect/>
          </a:stretch>
        </p:blipFill>
        <p:spPr>
          <a:xfrm>
            <a:off x="6084168" y="1094884"/>
            <a:ext cx="2752223" cy="2882396"/>
          </a:xfrm>
          <a:prstGeom prst="rect">
            <a:avLst/>
          </a:prstGeom>
        </p:spPr>
      </p:pic>
      <p:pic>
        <p:nvPicPr>
          <p:cNvPr id="14" name="Image 13"/>
          <p:cNvPicPr>
            <a:picLocks noChangeAspect="1"/>
          </p:cNvPicPr>
          <p:nvPr/>
        </p:nvPicPr>
        <p:blipFill>
          <a:blip r:embed="rId8"/>
          <a:stretch>
            <a:fillRect/>
          </a:stretch>
        </p:blipFill>
        <p:spPr>
          <a:xfrm>
            <a:off x="899592" y="3375387"/>
            <a:ext cx="2731232" cy="161851"/>
          </a:xfrm>
          <a:prstGeom prst="rect">
            <a:avLst/>
          </a:prstGeom>
        </p:spPr>
      </p:pic>
      <p:sp>
        <p:nvSpPr>
          <p:cNvPr id="16" name="Rectangle 15"/>
          <p:cNvSpPr/>
          <p:nvPr/>
        </p:nvSpPr>
        <p:spPr>
          <a:xfrm>
            <a:off x="961259" y="2285372"/>
            <a:ext cx="2607898" cy="707886"/>
          </a:xfrm>
          <a:prstGeom prst="rect">
            <a:avLst/>
          </a:prstGeom>
        </p:spPr>
        <p:txBody>
          <a:bodyPr wrap="square">
            <a:spAutoFit/>
          </a:bodyPr>
          <a:lstStyle/>
          <a:p>
            <a:r>
              <a:rPr lang="en-US" sz="1000" dirty="0"/>
              <a:t>Frequency of sequence types of </a:t>
            </a:r>
            <a:r>
              <a:rPr lang="en-US" sz="1000" i="1" dirty="0"/>
              <a:t>E. coli </a:t>
            </a:r>
            <a:r>
              <a:rPr lang="en-US" sz="1000" dirty="0"/>
              <a:t>isolates carrying </a:t>
            </a:r>
            <a:r>
              <a:rPr lang="en-US" sz="1000" dirty="0" err="1"/>
              <a:t>bla</a:t>
            </a:r>
            <a:r>
              <a:rPr lang="en-US" sz="1000" dirty="0"/>
              <a:t> NDM-5 over time by year of sampling in the dataset from national collections, EU/EEA, 2012–2021a (n = 741)</a:t>
            </a:r>
            <a:endParaRPr lang="fr-FR" sz="1000" dirty="0"/>
          </a:p>
        </p:txBody>
      </p:sp>
      <p:sp>
        <p:nvSpPr>
          <p:cNvPr id="17" name="ZoneTexte 16"/>
          <p:cNvSpPr txBox="1"/>
          <p:nvPr/>
        </p:nvSpPr>
        <p:spPr>
          <a:xfrm>
            <a:off x="6534404" y="4066220"/>
            <a:ext cx="295274" cy="276999"/>
          </a:xfrm>
          <a:prstGeom prst="rect">
            <a:avLst/>
          </a:prstGeom>
          <a:noFill/>
        </p:spPr>
        <p:txBody>
          <a:bodyPr wrap="none" rtlCol="0">
            <a:spAutoFit/>
          </a:bodyPr>
          <a:lstStyle/>
          <a:p>
            <a:r>
              <a:rPr lang="fr-FR" sz="1200" dirty="0"/>
              <a:t>%</a:t>
            </a:r>
          </a:p>
        </p:txBody>
      </p:sp>
    </p:spTree>
    <p:extLst>
      <p:ext uri="{BB962C8B-B14F-4D97-AF65-F5344CB8AC3E}">
        <p14:creationId xmlns:p14="http://schemas.microsoft.com/office/powerpoint/2010/main" val="615744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DFEE9F79-A0BB-4B9D-88D3-126E1EF10181}" type="slidenum">
              <a:rPr lang="fr-FR" smtClean="0">
                <a:solidFill>
                  <a:prstClr val="black">
                    <a:tint val="75000"/>
                  </a:prstClr>
                </a:solidFill>
              </a:rPr>
              <a:pPr/>
              <a:t>25</a:t>
            </a:fld>
            <a:endParaRPr lang="fr-FR">
              <a:solidFill>
                <a:prstClr val="black">
                  <a:tint val="75000"/>
                </a:prstClr>
              </a:solidFill>
            </a:endParaRPr>
          </a:p>
        </p:txBody>
      </p:sp>
      <p:sp>
        <p:nvSpPr>
          <p:cNvPr id="6" name="Sous-titre 5"/>
          <p:cNvSpPr>
            <a:spLocks noGrp="1"/>
          </p:cNvSpPr>
          <p:nvPr>
            <p:ph type="subTitle" idx="1"/>
          </p:nvPr>
        </p:nvSpPr>
        <p:spPr/>
        <p:txBody>
          <a:bodyPr/>
          <a:lstStyle/>
          <a:p>
            <a:endParaRPr lang="fr-FR"/>
          </a:p>
        </p:txBody>
      </p:sp>
      <p:pic>
        <p:nvPicPr>
          <p:cNvPr id="10" name="Image 9"/>
          <p:cNvPicPr>
            <a:picLocks noChangeAspect="1"/>
          </p:cNvPicPr>
          <p:nvPr/>
        </p:nvPicPr>
        <p:blipFill>
          <a:blip r:embed="rId3"/>
          <a:stretch>
            <a:fillRect/>
          </a:stretch>
        </p:blipFill>
        <p:spPr>
          <a:xfrm>
            <a:off x="1619672" y="913276"/>
            <a:ext cx="5678714" cy="3315824"/>
          </a:xfrm>
          <a:prstGeom prst="rect">
            <a:avLst/>
          </a:prstGeom>
        </p:spPr>
      </p:pic>
      <p:sp>
        <p:nvSpPr>
          <p:cNvPr id="11" name="ZoneTexte 10"/>
          <p:cNvSpPr txBox="1"/>
          <p:nvPr/>
        </p:nvSpPr>
        <p:spPr>
          <a:xfrm>
            <a:off x="3787743" y="2244440"/>
            <a:ext cx="1812471" cy="553998"/>
          </a:xfrm>
          <a:prstGeom prst="rect">
            <a:avLst/>
          </a:prstGeom>
          <a:noFill/>
        </p:spPr>
        <p:txBody>
          <a:bodyPr wrap="square" rtlCol="0">
            <a:spAutoFit/>
          </a:bodyPr>
          <a:lstStyle/>
          <a:p>
            <a:r>
              <a:rPr lang="fr-FR" sz="3000" b="1" dirty="0">
                <a:solidFill>
                  <a:srgbClr val="002060"/>
                </a:solidFill>
              </a:rPr>
              <a:t>@EUCIC1</a:t>
            </a:r>
          </a:p>
        </p:txBody>
      </p:sp>
    </p:spTree>
    <p:extLst>
      <p:ext uri="{BB962C8B-B14F-4D97-AF65-F5344CB8AC3E}">
        <p14:creationId xmlns:p14="http://schemas.microsoft.com/office/powerpoint/2010/main" val="110955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796136" y="4740882"/>
            <a:ext cx="3347864" cy="392415"/>
          </a:xfrm>
          <a:prstGeom prst="rect">
            <a:avLst/>
          </a:prstGeom>
          <a:noFill/>
        </p:spPr>
        <p:txBody>
          <a:bodyPr wrap="square" lIns="68580" tIns="34290" rIns="68580" bIns="34290" rtlCol="0">
            <a:spAutoFit/>
          </a:bodyPr>
          <a:lstStyle/>
          <a:p>
            <a:pPr defTabSz="685800"/>
            <a:r>
              <a:rPr lang="en-US" sz="1050" i="1" dirty="0">
                <a:solidFill>
                  <a:prstClr val="white">
                    <a:lumMod val="50000"/>
                  </a:prstClr>
                </a:solidFill>
              </a:rPr>
              <a:t>Ryo </a:t>
            </a:r>
            <a:r>
              <a:rPr lang="en-US" sz="1050" i="1" dirty="0" err="1">
                <a:solidFill>
                  <a:prstClr val="white">
                    <a:lumMod val="50000"/>
                  </a:prstClr>
                </a:solidFill>
              </a:rPr>
              <a:t>Maemoto</a:t>
            </a:r>
            <a:r>
              <a:rPr lang="en-US" sz="1050" i="1" dirty="0">
                <a:solidFill>
                  <a:prstClr val="white">
                    <a:lumMod val="50000"/>
                  </a:prstClr>
                </a:solidFill>
              </a:rPr>
              <a:t> Annals of Surgery 277(5):p 727-733, May 2023. | DOI: 10.1097/SLA.0000000000005786</a:t>
            </a:r>
            <a:endParaRPr lang="fr-FR" sz="1050" i="1" dirty="0">
              <a:solidFill>
                <a:prstClr val="white">
                  <a:lumMod val="50000"/>
                </a:prstClr>
              </a:solidFill>
            </a:endParaRP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115616" y="130324"/>
            <a:ext cx="6696744" cy="857250"/>
          </a:xfrm>
        </p:spPr>
        <p:txBody>
          <a:bodyPr>
            <a:noAutofit/>
          </a:bodyPr>
          <a:lstStyle/>
          <a:p>
            <a:r>
              <a:rPr lang="en-US" sz="1800" b="1" dirty="0">
                <a:solidFill>
                  <a:srgbClr val="002060"/>
                </a:solidFill>
              </a:rPr>
              <a:t>Aqueous povidone-iodine versus normal saline for intraoperative wound irrigation on the incidence of SSI in clean-contaminated wounds after gastroenterological surgery</a:t>
            </a:r>
            <a:endParaRPr lang="fr-FR" sz="1800" b="1" dirty="0">
              <a:solidFill>
                <a:srgbClr val="002060"/>
              </a:solidFill>
            </a:endParaRPr>
          </a:p>
        </p:txBody>
      </p:sp>
      <p:sp>
        <p:nvSpPr>
          <p:cNvPr id="10" name="Espace réservé du contenu 4"/>
          <p:cNvSpPr>
            <a:spLocks noGrp="1"/>
          </p:cNvSpPr>
          <p:nvPr>
            <p:ph idx="1"/>
          </p:nvPr>
        </p:nvSpPr>
        <p:spPr>
          <a:xfrm>
            <a:off x="457200" y="1131590"/>
            <a:ext cx="4692064" cy="3394472"/>
          </a:xfrm>
        </p:spPr>
        <p:txBody>
          <a:bodyPr>
            <a:normAutofit/>
          </a:bodyPr>
          <a:lstStyle/>
          <a:p>
            <a:pPr marL="132160" indent="-132160"/>
            <a:r>
              <a:rPr lang="fr-FR" sz="1500" dirty="0" err="1"/>
              <a:t>Randomized</a:t>
            </a:r>
            <a:r>
              <a:rPr lang="fr-FR" sz="1500" dirty="0"/>
              <a:t>, </a:t>
            </a:r>
            <a:r>
              <a:rPr lang="fr-FR" sz="1500" dirty="0" err="1"/>
              <a:t>blinded-endpoint</a:t>
            </a:r>
            <a:r>
              <a:rPr lang="fr-FR" sz="1500" dirty="0"/>
              <a:t> trial (1:1), </a:t>
            </a:r>
            <a:r>
              <a:rPr lang="fr-FR" sz="1500" dirty="0" err="1"/>
              <a:t>hospital</a:t>
            </a:r>
            <a:r>
              <a:rPr lang="fr-FR" sz="1500" dirty="0"/>
              <a:t> </a:t>
            </a:r>
            <a:r>
              <a:rPr lang="fr-FR" sz="1500" dirty="0" err="1"/>
              <a:t>Japan</a:t>
            </a:r>
            <a:r>
              <a:rPr lang="fr-FR" sz="1500" dirty="0"/>
              <a:t> </a:t>
            </a:r>
          </a:p>
          <a:p>
            <a:pPr marL="132160" indent="-132160"/>
            <a:r>
              <a:rPr lang="fr-FR" sz="1500" dirty="0"/>
              <a:t>Elective </a:t>
            </a:r>
            <a:r>
              <a:rPr lang="fr-FR" sz="1500" dirty="0" err="1"/>
              <a:t>gastroenterological</a:t>
            </a:r>
            <a:r>
              <a:rPr lang="fr-FR" sz="1500" dirty="0"/>
              <a:t> </a:t>
            </a:r>
            <a:r>
              <a:rPr lang="fr-FR" sz="1500" dirty="0" err="1"/>
              <a:t>surgery</a:t>
            </a:r>
            <a:r>
              <a:rPr lang="fr-FR" sz="1500" dirty="0"/>
              <a:t>.</a:t>
            </a:r>
          </a:p>
          <a:p>
            <a:pPr marL="132160" indent="-132160"/>
            <a:r>
              <a:rPr lang="fr-FR" sz="1500" dirty="0" err="1"/>
              <a:t>Intraoperative</a:t>
            </a:r>
            <a:r>
              <a:rPr lang="fr-FR" sz="1500" dirty="0"/>
              <a:t> </a:t>
            </a:r>
            <a:r>
              <a:rPr lang="fr-FR" sz="1500" dirty="0" err="1"/>
              <a:t>wound</a:t>
            </a:r>
            <a:r>
              <a:rPr lang="fr-FR" sz="1500" dirty="0"/>
              <a:t> irrigation</a:t>
            </a:r>
          </a:p>
          <a:p>
            <a:pPr marL="471488" lvl="1" indent="-128588"/>
            <a:r>
              <a:rPr lang="fr-FR" sz="1200" dirty="0"/>
              <a:t>1 min 40 </a:t>
            </a:r>
            <a:r>
              <a:rPr lang="fr-FR" sz="1200" dirty="0" err="1"/>
              <a:t>mL</a:t>
            </a:r>
            <a:r>
              <a:rPr lang="fr-FR" sz="1200" dirty="0"/>
              <a:t> </a:t>
            </a:r>
            <a:r>
              <a:rPr lang="fr-FR" sz="1200" dirty="0" err="1"/>
              <a:t>aqueous</a:t>
            </a:r>
            <a:r>
              <a:rPr lang="fr-FR" sz="1200" dirty="0"/>
              <a:t> PVP-I 10% </a:t>
            </a:r>
          </a:p>
          <a:p>
            <a:pPr marL="471488" lvl="1" indent="-128588"/>
            <a:r>
              <a:rPr lang="fr-FR" sz="1200" dirty="0"/>
              <a:t>1 min 100 </a:t>
            </a:r>
            <a:r>
              <a:rPr lang="fr-FR" sz="1200" dirty="0" err="1"/>
              <a:t>mL</a:t>
            </a:r>
            <a:r>
              <a:rPr lang="fr-FR" sz="1200" dirty="0"/>
              <a:t> saline</a:t>
            </a:r>
          </a:p>
          <a:p>
            <a:pPr marL="171450" indent="-128588"/>
            <a:r>
              <a:rPr lang="fr-FR" sz="1500" dirty="0"/>
              <a:t>SSI 30 </a:t>
            </a:r>
            <a:r>
              <a:rPr lang="fr-FR" sz="1500" dirty="0" err="1"/>
              <a:t>days</a:t>
            </a:r>
            <a:endParaRPr lang="fr-FR" sz="1500" dirty="0"/>
          </a:p>
          <a:p>
            <a:pPr marL="171450" indent="-128588"/>
            <a:r>
              <a:rPr lang="fr-FR" sz="1500" dirty="0" err="1"/>
              <a:t>Assumption</a:t>
            </a:r>
            <a:r>
              <a:rPr lang="fr-FR" sz="1500" dirty="0"/>
              <a:t> 50% </a:t>
            </a:r>
            <a:r>
              <a:rPr lang="fr-FR" sz="1500" dirty="0" err="1"/>
              <a:t>reduction</a:t>
            </a:r>
            <a:endParaRPr lang="fr-FR" sz="1500" dirty="0"/>
          </a:p>
          <a:p>
            <a:pPr marL="471488" lvl="1" indent="-128588"/>
            <a:r>
              <a:rPr lang="fr-FR" sz="1200" dirty="0"/>
              <a:t>4.7% SSI intervention vs 9.4% control</a:t>
            </a:r>
          </a:p>
          <a:p>
            <a:pPr marL="471488" lvl="1" indent="-128588"/>
            <a:r>
              <a:rPr lang="fr-FR" sz="1200" dirty="0"/>
              <a:t>930 patients </a:t>
            </a:r>
            <a:r>
              <a:rPr lang="fr-FR" sz="1200" dirty="0" err="1"/>
              <a:t>with</a:t>
            </a:r>
            <a:r>
              <a:rPr lang="fr-FR" sz="1200" dirty="0"/>
              <a:t> 80% power, </a:t>
            </a:r>
            <a:r>
              <a:rPr lang="fr-FR" sz="1200" dirty="0" err="1"/>
              <a:t>risk</a:t>
            </a:r>
            <a:r>
              <a:rPr lang="fr-FR" sz="1200" dirty="0"/>
              <a:t> α 0,05</a:t>
            </a:r>
          </a:p>
          <a:p>
            <a:pPr marL="171450" indent="-128588"/>
            <a:r>
              <a:rPr lang="fr-FR" sz="1500" dirty="0" err="1"/>
              <a:t>June</a:t>
            </a:r>
            <a:r>
              <a:rPr lang="fr-FR" sz="1500" dirty="0"/>
              <a:t> 2019, March 2022 </a:t>
            </a:r>
          </a:p>
          <a:p>
            <a:pPr marL="471488" lvl="1" indent="-128588"/>
            <a:r>
              <a:rPr lang="fr-FR" sz="1200" dirty="0"/>
              <a:t>473 patients PVI </a:t>
            </a:r>
            <a:r>
              <a:rPr lang="fr-FR" sz="1200" dirty="0" err="1"/>
              <a:t>aqueous</a:t>
            </a:r>
            <a:r>
              <a:rPr lang="fr-FR" sz="1200" dirty="0"/>
              <a:t> PVP-I 10% </a:t>
            </a:r>
          </a:p>
          <a:p>
            <a:pPr marL="471488" lvl="1" indent="-128588"/>
            <a:r>
              <a:rPr lang="fr-FR" sz="1200" dirty="0"/>
              <a:t>468 patients saline</a:t>
            </a:r>
          </a:p>
        </p:txBody>
      </p:sp>
      <p:graphicFrame>
        <p:nvGraphicFramePr>
          <p:cNvPr id="11" name="Tableau 10"/>
          <p:cNvGraphicFramePr>
            <a:graphicFrameLocks noGrp="1"/>
          </p:cNvGraphicFramePr>
          <p:nvPr>
            <p:extLst>
              <p:ext uri="{D42A27DB-BD31-4B8C-83A1-F6EECF244321}">
                <p14:modId xmlns:p14="http://schemas.microsoft.com/office/powerpoint/2010/main" val="3021277101"/>
              </p:ext>
            </p:extLst>
          </p:nvPr>
        </p:nvGraphicFramePr>
        <p:xfrm>
          <a:off x="5199608" y="1154769"/>
          <a:ext cx="3521111" cy="944880"/>
        </p:xfrm>
        <a:graphic>
          <a:graphicData uri="http://schemas.openxmlformats.org/drawingml/2006/table">
            <a:tbl>
              <a:tblPr firstRow="1" bandRow="1">
                <a:tableStyleId>{5C22544A-7EE6-4342-B048-85BDC9FD1C3A}</a:tableStyleId>
              </a:tblPr>
              <a:tblGrid>
                <a:gridCol w="740426">
                  <a:extLst>
                    <a:ext uri="{9D8B030D-6E8A-4147-A177-3AD203B41FA5}">
                      <a16:colId xmlns:a16="http://schemas.microsoft.com/office/drawing/2014/main" val="1387110277"/>
                    </a:ext>
                  </a:extLst>
                </a:gridCol>
                <a:gridCol w="935213">
                  <a:extLst>
                    <a:ext uri="{9D8B030D-6E8A-4147-A177-3AD203B41FA5}">
                      <a16:colId xmlns:a16="http://schemas.microsoft.com/office/drawing/2014/main" val="653500145"/>
                    </a:ext>
                  </a:extLst>
                </a:gridCol>
                <a:gridCol w="781289">
                  <a:extLst>
                    <a:ext uri="{9D8B030D-6E8A-4147-A177-3AD203B41FA5}">
                      <a16:colId xmlns:a16="http://schemas.microsoft.com/office/drawing/2014/main" val="1901622324"/>
                    </a:ext>
                  </a:extLst>
                </a:gridCol>
                <a:gridCol w="1064183">
                  <a:extLst>
                    <a:ext uri="{9D8B030D-6E8A-4147-A177-3AD203B41FA5}">
                      <a16:colId xmlns:a16="http://schemas.microsoft.com/office/drawing/2014/main" val="1730815415"/>
                    </a:ext>
                  </a:extLst>
                </a:gridCol>
              </a:tblGrid>
              <a:tr h="152791">
                <a:tc>
                  <a:txBody>
                    <a:bodyPr/>
                    <a:lstStyle/>
                    <a:p>
                      <a:endParaRPr lang="fr-FR" sz="1000" dirty="0"/>
                    </a:p>
                  </a:txBody>
                  <a:tcPr marL="68580" marR="68580" marT="34290" marB="34290"/>
                </a:tc>
                <a:tc>
                  <a:txBody>
                    <a:bodyPr/>
                    <a:lstStyle/>
                    <a:p>
                      <a:pPr algn="ctr"/>
                      <a:r>
                        <a:rPr lang="en-US" sz="1400" dirty="0"/>
                        <a:t>10% PVP-I </a:t>
                      </a:r>
                      <a:endParaRPr lang="fr-FR" sz="1000" dirty="0"/>
                    </a:p>
                  </a:txBody>
                  <a:tcPr marL="68580" marR="68580" marT="34290" marB="34290"/>
                </a:tc>
                <a:tc>
                  <a:txBody>
                    <a:bodyPr/>
                    <a:lstStyle/>
                    <a:p>
                      <a:pPr algn="ctr"/>
                      <a:r>
                        <a:rPr lang="en-US" sz="1400" dirty="0"/>
                        <a:t>Saline</a:t>
                      </a:r>
                      <a:endParaRPr lang="fr-FR" sz="1000" dirty="0"/>
                    </a:p>
                  </a:txBody>
                  <a:tcPr marL="68580" marR="68580" marT="34290" marB="34290"/>
                </a:tc>
                <a:tc>
                  <a:txBody>
                    <a:bodyPr/>
                    <a:lstStyle/>
                    <a:p>
                      <a:pPr algn="ctr"/>
                      <a:r>
                        <a:rPr lang="fr-FR" sz="1000" dirty="0"/>
                        <a:t>RR</a:t>
                      </a:r>
                    </a:p>
                  </a:txBody>
                  <a:tcPr marL="68580" marR="68580" marT="34290" marB="34290"/>
                </a:tc>
                <a:extLst>
                  <a:ext uri="{0D108BD9-81ED-4DB2-BD59-A6C34878D82A}">
                    <a16:rowId xmlns:a16="http://schemas.microsoft.com/office/drawing/2014/main" val="3150233293"/>
                  </a:ext>
                </a:extLst>
              </a:tr>
              <a:tr h="212363">
                <a:tc>
                  <a:txBody>
                    <a:bodyPr/>
                    <a:lstStyle/>
                    <a:p>
                      <a:r>
                        <a:rPr lang="fr-FR" sz="1000" dirty="0"/>
                        <a:t>SSI</a:t>
                      </a:r>
                    </a:p>
                  </a:txBody>
                  <a:tcPr marL="68580" marR="68580" marT="34290" marB="34290"/>
                </a:tc>
                <a:tc>
                  <a:txBody>
                    <a:bodyPr/>
                    <a:lstStyle/>
                    <a:p>
                      <a:pPr algn="ctr"/>
                      <a:r>
                        <a:rPr lang="fr-FR" sz="1000" dirty="0"/>
                        <a:t>36 (7.6)</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24 (5.1)</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1.5 (0.9 - 2.5)</a:t>
                      </a:r>
                    </a:p>
                  </a:txBody>
                  <a:tcPr marL="68580" marR="68580" marT="34290" marB="34290"/>
                </a:tc>
                <a:extLst>
                  <a:ext uri="{0D108BD9-81ED-4DB2-BD59-A6C34878D82A}">
                    <a16:rowId xmlns:a16="http://schemas.microsoft.com/office/drawing/2014/main" val="1740175363"/>
                  </a:ext>
                </a:extLst>
              </a:tr>
              <a:tr h="212363">
                <a:tc>
                  <a:txBody>
                    <a:bodyPr/>
                    <a:lstStyle/>
                    <a:p>
                      <a:r>
                        <a:rPr lang="fr-FR" sz="1000" dirty="0"/>
                        <a:t>SSI sup</a:t>
                      </a:r>
                    </a:p>
                  </a:txBody>
                  <a:tcPr marL="68580" marR="68580" marT="34290" marB="34290"/>
                </a:tc>
                <a:tc>
                  <a:txBody>
                    <a:bodyPr/>
                    <a:lstStyle/>
                    <a:p>
                      <a:pPr algn="ctr"/>
                      <a:r>
                        <a:rPr lang="fr-FR" sz="1000" dirty="0"/>
                        <a:t>31 (6.6)</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20 (4.3)</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1.5 (0.9 - 2.6)</a:t>
                      </a:r>
                    </a:p>
                  </a:txBody>
                  <a:tcPr marL="68580" marR="68580" marT="34290" marB="34290"/>
                </a:tc>
                <a:extLst>
                  <a:ext uri="{0D108BD9-81ED-4DB2-BD59-A6C34878D82A}">
                    <a16:rowId xmlns:a16="http://schemas.microsoft.com/office/drawing/2014/main" val="3056797084"/>
                  </a:ext>
                </a:extLst>
              </a:tr>
              <a:tr h="167047">
                <a:tc>
                  <a:txBody>
                    <a:bodyPr/>
                    <a:lstStyle/>
                    <a:p>
                      <a:r>
                        <a:rPr lang="fr-FR" sz="1000" dirty="0"/>
                        <a:t>SSI </a:t>
                      </a:r>
                      <a:r>
                        <a:rPr lang="fr-FR" sz="1000" dirty="0" err="1"/>
                        <a:t>deep</a:t>
                      </a:r>
                      <a:endParaRPr lang="fr-FR" sz="1000" dirty="0"/>
                    </a:p>
                  </a:txBody>
                  <a:tcPr marL="68580" marR="68580" marT="34290" marB="34290"/>
                </a:tc>
                <a:tc>
                  <a:txBody>
                    <a:bodyPr/>
                    <a:lstStyle/>
                    <a:p>
                      <a:pPr algn="ctr"/>
                      <a:r>
                        <a:rPr lang="fr-FR" sz="1000" dirty="0"/>
                        <a:t>5 (1.0)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4 (0.8)</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1.2 (0.3 - 4.6) </a:t>
                      </a:r>
                    </a:p>
                  </a:txBody>
                  <a:tcPr marL="68580" marR="68580" marT="34290" marB="34290"/>
                </a:tc>
                <a:extLst>
                  <a:ext uri="{0D108BD9-81ED-4DB2-BD59-A6C34878D82A}">
                    <a16:rowId xmlns:a16="http://schemas.microsoft.com/office/drawing/2014/main" val="1359004828"/>
                  </a:ext>
                </a:extLst>
              </a:tr>
            </a:tbl>
          </a:graphicData>
        </a:graphic>
      </p:graphicFrame>
      <p:sp>
        <p:nvSpPr>
          <p:cNvPr id="12" name="Rectangle 11"/>
          <p:cNvSpPr/>
          <p:nvPr/>
        </p:nvSpPr>
        <p:spPr>
          <a:xfrm>
            <a:off x="210761" y="4233051"/>
            <a:ext cx="4943603" cy="584775"/>
          </a:xfrm>
          <a:prstGeom prst="rect">
            <a:avLst/>
          </a:prstGeom>
          <a:solidFill>
            <a:srgbClr val="00B050"/>
          </a:solidFill>
        </p:spPr>
        <p:txBody>
          <a:bodyPr wrap="square">
            <a:spAutoFit/>
          </a:bodyPr>
          <a:lstStyle/>
          <a:p>
            <a:pPr algn="ctr" defTabSz="685800"/>
            <a:r>
              <a:rPr lang="en-US" sz="1600" dirty="0">
                <a:solidFill>
                  <a:prstClr val="white"/>
                </a:solidFill>
              </a:rPr>
              <a:t>Recommendation of IOWI with aqueous PVP-I </a:t>
            </a:r>
          </a:p>
          <a:p>
            <a:pPr algn="ctr" defTabSz="685800"/>
            <a:r>
              <a:rPr lang="en-US" sz="1600" dirty="0">
                <a:solidFill>
                  <a:prstClr val="white"/>
                </a:solidFill>
              </a:rPr>
              <a:t>should be Reconsidered </a:t>
            </a:r>
            <a:endParaRPr lang="fr-FR" sz="1600" dirty="0">
              <a:solidFill>
                <a:prstClr val="white"/>
              </a:solidFill>
              <a:latin typeface="Calibri"/>
            </a:endParaRPr>
          </a:p>
        </p:txBody>
      </p:sp>
      <p:pic>
        <p:nvPicPr>
          <p:cNvPr id="13" name="Image 12"/>
          <p:cNvPicPr>
            <a:picLocks noChangeAspect="1"/>
          </p:cNvPicPr>
          <p:nvPr/>
        </p:nvPicPr>
        <p:blipFill>
          <a:blip r:embed="rId4"/>
          <a:stretch>
            <a:fillRect/>
          </a:stretch>
        </p:blipFill>
        <p:spPr>
          <a:xfrm>
            <a:off x="5249893" y="2543140"/>
            <a:ext cx="3470826" cy="2184158"/>
          </a:xfrm>
          <a:prstGeom prst="rect">
            <a:avLst/>
          </a:prstGeom>
        </p:spPr>
      </p:pic>
      <p:sp>
        <p:nvSpPr>
          <p:cNvPr id="15" name="ZoneTexte 14"/>
          <p:cNvSpPr txBox="1"/>
          <p:nvPr/>
        </p:nvSpPr>
        <p:spPr>
          <a:xfrm>
            <a:off x="6660231" y="2180423"/>
            <a:ext cx="827685" cy="230832"/>
          </a:xfrm>
          <a:prstGeom prst="rect">
            <a:avLst/>
          </a:prstGeom>
          <a:noFill/>
        </p:spPr>
        <p:txBody>
          <a:bodyPr wrap="square" rtlCol="0">
            <a:spAutoFit/>
          </a:bodyPr>
          <a:lstStyle/>
          <a:p>
            <a:pPr algn="ctr" defTabSz="685800"/>
            <a:r>
              <a:rPr lang="fr-FR" sz="900" b="1" dirty="0">
                <a:solidFill>
                  <a:srgbClr val="002060"/>
                </a:solidFill>
                <a:latin typeface="Calibri"/>
              </a:rPr>
              <a:t>Intervention</a:t>
            </a:r>
          </a:p>
        </p:txBody>
      </p:sp>
      <p:sp>
        <p:nvSpPr>
          <p:cNvPr id="16" name="ZoneTexte 15"/>
          <p:cNvSpPr txBox="1"/>
          <p:nvPr/>
        </p:nvSpPr>
        <p:spPr>
          <a:xfrm>
            <a:off x="7487916" y="2179632"/>
            <a:ext cx="827753" cy="246221"/>
          </a:xfrm>
          <a:prstGeom prst="rect">
            <a:avLst/>
          </a:prstGeom>
          <a:noFill/>
        </p:spPr>
        <p:txBody>
          <a:bodyPr wrap="square" rtlCol="0">
            <a:spAutoFit/>
          </a:bodyPr>
          <a:lstStyle/>
          <a:p>
            <a:pPr algn="ctr" defTabSz="685800"/>
            <a:r>
              <a:rPr lang="fr-FR" sz="1000" b="1" dirty="0">
                <a:solidFill>
                  <a:srgbClr val="002060"/>
                </a:solidFill>
                <a:latin typeface="Calibri"/>
              </a:rPr>
              <a:t>Control</a:t>
            </a:r>
          </a:p>
        </p:txBody>
      </p:sp>
      <p:sp>
        <p:nvSpPr>
          <p:cNvPr id="17" name="ZoneTexte 16"/>
          <p:cNvSpPr txBox="1"/>
          <p:nvPr/>
        </p:nvSpPr>
        <p:spPr>
          <a:xfrm>
            <a:off x="7054049" y="2343447"/>
            <a:ext cx="412955" cy="253916"/>
          </a:xfrm>
          <a:prstGeom prst="rect">
            <a:avLst/>
          </a:prstGeom>
          <a:noFill/>
        </p:spPr>
        <p:txBody>
          <a:bodyPr wrap="square" rtlCol="0">
            <a:spAutoFit/>
          </a:bodyPr>
          <a:lstStyle/>
          <a:p>
            <a:pPr defTabSz="685800"/>
            <a:r>
              <a:rPr lang="fr-FR" sz="1050" dirty="0">
                <a:solidFill>
                  <a:srgbClr val="002060"/>
                </a:solidFill>
                <a:latin typeface="Calibri"/>
              </a:rPr>
              <a:t>SSI</a:t>
            </a:r>
          </a:p>
        </p:txBody>
      </p:sp>
      <p:sp>
        <p:nvSpPr>
          <p:cNvPr id="18" name="ZoneTexte 17"/>
          <p:cNvSpPr txBox="1"/>
          <p:nvPr/>
        </p:nvSpPr>
        <p:spPr>
          <a:xfrm>
            <a:off x="7915990" y="2343447"/>
            <a:ext cx="412955" cy="253916"/>
          </a:xfrm>
          <a:prstGeom prst="rect">
            <a:avLst/>
          </a:prstGeom>
          <a:noFill/>
        </p:spPr>
        <p:txBody>
          <a:bodyPr wrap="square" rtlCol="0">
            <a:spAutoFit/>
          </a:bodyPr>
          <a:lstStyle/>
          <a:p>
            <a:pPr defTabSz="685800"/>
            <a:r>
              <a:rPr lang="fr-FR" sz="1050" dirty="0">
                <a:solidFill>
                  <a:srgbClr val="002060"/>
                </a:solidFill>
                <a:latin typeface="Calibri"/>
              </a:rPr>
              <a:t>SSI</a:t>
            </a:r>
          </a:p>
        </p:txBody>
      </p:sp>
      <p:cxnSp>
        <p:nvCxnSpPr>
          <p:cNvPr id="19" name="Connecteur droit 18"/>
          <p:cNvCxnSpPr>
            <a:stCxn id="15" idx="1"/>
          </p:cNvCxnSpPr>
          <p:nvPr/>
        </p:nvCxnSpPr>
        <p:spPr>
          <a:xfrm>
            <a:off x="6660231" y="2295839"/>
            <a:ext cx="6040" cy="2298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15" idx="3"/>
          </p:cNvCxnSpPr>
          <p:nvPr/>
        </p:nvCxnSpPr>
        <p:spPr>
          <a:xfrm>
            <a:off x="7487916" y="2295839"/>
            <a:ext cx="6109" cy="2298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6" idx="3"/>
          </p:cNvCxnSpPr>
          <p:nvPr/>
        </p:nvCxnSpPr>
        <p:spPr>
          <a:xfrm>
            <a:off x="8315669" y="2302743"/>
            <a:ext cx="0" cy="22918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379289" y="2309543"/>
            <a:ext cx="255198" cy="253916"/>
          </a:xfrm>
          <a:prstGeom prst="rect">
            <a:avLst/>
          </a:prstGeom>
          <a:noFill/>
        </p:spPr>
        <p:txBody>
          <a:bodyPr wrap="none" rtlCol="0">
            <a:spAutoFit/>
          </a:bodyPr>
          <a:lstStyle/>
          <a:p>
            <a:pPr defTabSz="685800"/>
            <a:r>
              <a:rPr lang="fr-FR" sz="1050" dirty="0">
                <a:solidFill>
                  <a:srgbClr val="002060"/>
                </a:solidFill>
                <a:latin typeface="Calibri"/>
              </a:rPr>
              <a:t>p</a:t>
            </a:r>
          </a:p>
        </p:txBody>
      </p:sp>
      <p:sp>
        <p:nvSpPr>
          <p:cNvPr id="23" name="ZoneTexte 22"/>
          <p:cNvSpPr txBox="1"/>
          <p:nvPr/>
        </p:nvSpPr>
        <p:spPr>
          <a:xfrm>
            <a:off x="3473225" y="3764750"/>
            <a:ext cx="1039762" cy="300082"/>
          </a:xfrm>
          <a:prstGeom prst="rect">
            <a:avLst/>
          </a:prstGeom>
          <a:noFill/>
        </p:spPr>
        <p:txBody>
          <a:bodyPr wrap="square" rtlCol="0">
            <a:spAutoFit/>
          </a:bodyPr>
          <a:lstStyle/>
          <a:p>
            <a:pPr defTabSz="685800"/>
            <a:r>
              <a:rPr lang="fr-FR" sz="1350" dirty="0">
                <a:solidFill>
                  <a:srgbClr val="002060"/>
                </a:solidFill>
                <a:latin typeface="Calibri"/>
              </a:rPr>
              <a:t>70% </a:t>
            </a:r>
            <a:r>
              <a:rPr lang="fr-FR" sz="1350" dirty="0" err="1">
                <a:solidFill>
                  <a:srgbClr val="002060"/>
                </a:solidFill>
                <a:latin typeface="Calibri"/>
              </a:rPr>
              <a:t>Laparo</a:t>
            </a:r>
            <a:endParaRPr lang="fr-FR" sz="1350" dirty="0">
              <a:solidFill>
                <a:srgbClr val="002060"/>
              </a:solidFill>
              <a:latin typeface="Calibri"/>
            </a:endParaRPr>
          </a:p>
        </p:txBody>
      </p:sp>
      <p:sp>
        <p:nvSpPr>
          <p:cNvPr id="24" name="Accolade fermante 23"/>
          <p:cNvSpPr/>
          <p:nvPr/>
        </p:nvSpPr>
        <p:spPr>
          <a:xfrm>
            <a:off x="3347864" y="3722582"/>
            <a:ext cx="125361" cy="3613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fr-FR" sz="1350">
              <a:solidFill>
                <a:prstClr val="black"/>
              </a:solidFill>
              <a:latin typeface="Calibri"/>
            </a:endParaRPr>
          </a:p>
        </p:txBody>
      </p:sp>
      <p:pic>
        <p:nvPicPr>
          <p:cNvPr id="6" name="Image 5"/>
          <p:cNvPicPr>
            <a:picLocks noChangeAspect="1"/>
          </p:cNvPicPr>
          <p:nvPr/>
        </p:nvPicPr>
        <p:blipFill>
          <a:blip r:embed="rId5"/>
          <a:stretch>
            <a:fillRect/>
          </a:stretch>
        </p:blipFill>
        <p:spPr>
          <a:xfrm>
            <a:off x="107504" y="130324"/>
            <a:ext cx="1228609" cy="569218"/>
          </a:xfrm>
          <a:prstGeom prst="rect">
            <a:avLst/>
          </a:prstGeom>
        </p:spPr>
      </p:pic>
    </p:spTree>
    <p:extLst>
      <p:ext uri="{BB962C8B-B14F-4D97-AF65-F5344CB8AC3E}">
        <p14:creationId xmlns:p14="http://schemas.microsoft.com/office/powerpoint/2010/main" val="2716245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796136" y="4740882"/>
            <a:ext cx="3347864" cy="392415"/>
          </a:xfrm>
          <a:prstGeom prst="rect">
            <a:avLst/>
          </a:prstGeom>
          <a:noFill/>
        </p:spPr>
        <p:txBody>
          <a:bodyPr wrap="square" lIns="68580" tIns="34290" rIns="68580" bIns="34290" rtlCol="0">
            <a:spAutoFit/>
          </a:bodyPr>
          <a:lstStyle/>
          <a:p>
            <a:pPr defTabSz="685800"/>
            <a:r>
              <a:rPr lang="en-US" sz="1050" i="1" dirty="0">
                <a:solidFill>
                  <a:prstClr val="white">
                    <a:lumMod val="50000"/>
                  </a:prstClr>
                </a:solidFill>
              </a:rPr>
              <a:t>Ryo </a:t>
            </a:r>
            <a:r>
              <a:rPr lang="en-US" sz="1050" i="1" dirty="0" err="1">
                <a:solidFill>
                  <a:prstClr val="white">
                    <a:lumMod val="50000"/>
                  </a:prstClr>
                </a:solidFill>
              </a:rPr>
              <a:t>Maemoto</a:t>
            </a:r>
            <a:r>
              <a:rPr lang="en-US" sz="1050" i="1" dirty="0">
                <a:solidFill>
                  <a:prstClr val="white">
                    <a:lumMod val="50000"/>
                  </a:prstClr>
                </a:solidFill>
              </a:rPr>
              <a:t> Annals of Surgery 277(5):p 727-733, May 2023. | DOI: 10.1097/SLA.0000000000005786</a:t>
            </a:r>
            <a:endParaRPr lang="fr-FR" sz="1050" i="1" dirty="0">
              <a:solidFill>
                <a:prstClr val="white">
                  <a:lumMod val="50000"/>
                </a:prstClr>
              </a:solidFill>
            </a:endParaRP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115616" y="130324"/>
            <a:ext cx="6696744" cy="857250"/>
          </a:xfrm>
        </p:spPr>
        <p:txBody>
          <a:bodyPr>
            <a:noAutofit/>
          </a:bodyPr>
          <a:lstStyle/>
          <a:p>
            <a:r>
              <a:rPr lang="en-US" sz="1800" b="1" dirty="0">
                <a:solidFill>
                  <a:srgbClr val="002060"/>
                </a:solidFill>
              </a:rPr>
              <a:t>Aqueous povidone-iodine versus normal saline for intraoperative wound irrigation on the incidence of SSI in clean-contaminated wounds after gastroenterological surgery</a:t>
            </a:r>
            <a:endParaRPr lang="fr-FR" sz="1800" b="1" dirty="0">
              <a:solidFill>
                <a:srgbClr val="002060"/>
              </a:solidFill>
            </a:endParaRPr>
          </a:p>
        </p:txBody>
      </p:sp>
      <p:sp>
        <p:nvSpPr>
          <p:cNvPr id="10" name="Espace réservé du contenu 4"/>
          <p:cNvSpPr>
            <a:spLocks noGrp="1"/>
          </p:cNvSpPr>
          <p:nvPr>
            <p:ph idx="1"/>
          </p:nvPr>
        </p:nvSpPr>
        <p:spPr>
          <a:xfrm>
            <a:off x="457200" y="1019665"/>
            <a:ext cx="4635554" cy="3394472"/>
          </a:xfrm>
        </p:spPr>
        <p:txBody>
          <a:bodyPr>
            <a:normAutofit/>
          </a:bodyPr>
          <a:lstStyle/>
          <a:p>
            <a:pPr marL="132160" indent="-132160"/>
            <a:r>
              <a:rPr lang="fr-FR" sz="1500" dirty="0" err="1"/>
              <a:t>randomized</a:t>
            </a:r>
            <a:r>
              <a:rPr lang="fr-FR" sz="1500" dirty="0"/>
              <a:t>, </a:t>
            </a:r>
            <a:r>
              <a:rPr lang="fr-FR" sz="1500" dirty="0" err="1"/>
              <a:t>blinded-endpoint</a:t>
            </a:r>
            <a:r>
              <a:rPr lang="fr-FR" sz="1500" dirty="0"/>
              <a:t> trial (1:1), </a:t>
            </a:r>
            <a:r>
              <a:rPr lang="fr-FR" sz="1500" dirty="0" err="1"/>
              <a:t>hospital</a:t>
            </a:r>
            <a:r>
              <a:rPr lang="fr-FR" sz="1500" dirty="0"/>
              <a:t> </a:t>
            </a:r>
            <a:r>
              <a:rPr lang="fr-FR" sz="1500" dirty="0" err="1"/>
              <a:t>Japan</a:t>
            </a:r>
            <a:r>
              <a:rPr lang="fr-FR" sz="1500" dirty="0"/>
              <a:t> </a:t>
            </a:r>
          </a:p>
          <a:p>
            <a:pPr marL="132160" indent="-132160"/>
            <a:r>
              <a:rPr lang="fr-FR" sz="1500" dirty="0"/>
              <a:t>Elective </a:t>
            </a:r>
            <a:r>
              <a:rPr lang="fr-FR" sz="1500" dirty="0" err="1"/>
              <a:t>gastroenterological</a:t>
            </a:r>
            <a:r>
              <a:rPr lang="fr-FR" sz="1500" dirty="0"/>
              <a:t> </a:t>
            </a:r>
            <a:r>
              <a:rPr lang="fr-FR" sz="1500" dirty="0" err="1"/>
              <a:t>surgery</a:t>
            </a:r>
            <a:r>
              <a:rPr lang="fr-FR" sz="1500" dirty="0"/>
              <a:t>.</a:t>
            </a:r>
          </a:p>
          <a:p>
            <a:pPr marL="132160" indent="-132160"/>
            <a:r>
              <a:rPr lang="fr-FR" sz="1500" dirty="0" err="1"/>
              <a:t>Intraoperative</a:t>
            </a:r>
            <a:r>
              <a:rPr lang="fr-FR" sz="1500" dirty="0"/>
              <a:t> </a:t>
            </a:r>
            <a:r>
              <a:rPr lang="fr-FR" sz="1500" dirty="0" err="1"/>
              <a:t>wound</a:t>
            </a:r>
            <a:r>
              <a:rPr lang="fr-FR" sz="1500" dirty="0"/>
              <a:t> irrigation</a:t>
            </a:r>
          </a:p>
          <a:p>
            <a:pPr marL="471488" lvl="1" indent="-128588"/>
            <a:r>
              <a:rPr lang="fr-FR" sz="1200" dirty="0"/>
              <a:t>1 min 40 </a:t>
            </a:r>
            <a:r>
              <a:rPr lang="fr-FR" sz="1200" dirty="0" err="1"/>
              <a:t>mL</a:t>
            </a:r>
            <a:r>
              <a:rPr lang="fr-FR" sz="1200" dirty="0"/>
              <a:t> </a:t>
            </a:r>
            <a:r>
              <a:rPr lang="fr-FR" sz="1200" dirty="0" err="1"/>
              <a:t>aqueous</a:t>
            </a:r>
            <a:r>
              <a:rPr lang="fr-FR" sz="1200" dirty="0"/>
              <a:t> PVP-I 10% </a:t>
            </a:r>
          </a:p>
          <a:p>
            <a:pPr marL="471488" lvl="1" indent="-128588"/>
            <a:r>
              <a:rPr lang="fr-FR" sz="1200" dirty="0"/>
              <a:t>1 min 100 </a:t>
            </a:r>
            <a:r>
              <a:rPr lang="fr-FR" sz="1200" dirty="0" err="1"/>
              <a:t>mL</a:t>
            </a:r>
            <a:r>
              <a:rPr lang="fr-FR" sz="1200" dirty="0"/>
              <a:t> saline</a:t>
            </a:r>
          </a:p>
          <a:p>
            <a:pPr marL="171450" indent="-128588"/>
            <a:r>
              <a:rPr lang="fr-FR" sz="1500" dirty="0"/>
              <a:t>SSI 30 </a:t>
            </a:r>
            <a:r>
              <a:rPr lang="fr-FR" sz="1500" dirty="0" err="1"/>
              <a:t>days</a:t>
            </a:r>
            <a:endParaRPr lang="fr-FR" sz="1500" dirty="0"/>
          </a:p>
          <a:p>
            <a:pPr marL="171450" indent="-128588"/>
            <a:r>
              <a:rPr lang="fr-FR" sz="1500" dirty="0" err="1"/>
              <a:t>Assumption</a:t>
            </a:r>
            <a:r>
              <a:rPr lang="fr-FR" sz="1500" dirty="0"/>
              <a:t> 50% </a:t>
            </a:r>
            <a:r>
              <a:rPr lang="fr-FR" sz="1500" dirty="0" err="1"/>
              <a:t>reduction</a:t>
            </a:r>
            <a:endParaRPr lang="fr-FR" sz="1500" dirty="0"/>
          </a:p>
          <a:p>
            <a:pPr marL="471488" lvl="1" indent="-128588"/>
            <a:r>
              <a:rPr lang="fr-FR" sz="1200" dirty="0"/>
              <a:t>4.7% SSI intervention vs 9.4% control</a:t>
            </a:r>
          </a:p>
          <a:p>
            <a:pPr marL="471488" lvl="1" indent="-128588"/>
            <a:r>
              <a:rPr lang="fr-FR" sz="1200" dirty="0"/>
              <a:t>930 patients </a:t>
            </a:r>
            <a:r>
              <a:rPr lang="fr-FR" sz="1200" dirty="0" err="1"/>
              <a:t>with</a:t>
            </a:r>
            <a:r>
              <a:rPr lang="fr-FR" sz="1200" dirty="0"/>
              <a:t> 80% power, </a:t>
            </a:r>
            <a:r>
              <a:rPr lang="fr-FR" sz="1200" dirty="0" err="1"/>
              <a:t>risk</a:t>
            </a:r>
            <a:r>
              <a:rPr lang="fr-FR" sz="1200" dirty="0"/>
              <a:t> α 0,05</a:t>
            </a:r>
          </a:p>
          <a:p>
            <a:pPr marL="171450" indent="-128588"/>
            <a:r>
              <a:rPr lang="fr-FR" sz="1500" dirty="0" err="1"/>
              <a:t>June</a:t>
            </a:r>
            <a:r>
              <a:rPr lang="fr-FR" sz="1500" dirty="0"/>
              <a:t> 2019, March 2022 </a:t>
            </a:r>
          </a:p>
          <a:p>
            <a:pPr marL="471488" lvl="1" indent="-128588"/>
            <a:r>
              <a:rPr lang="fr-FR" sz="1200" dirty="0"/>
              <a:t>473 patients PVI </a:t>
            </a:r>
            <a:r>
              <a:rPr lang="fr-FR" sz="1200" dirty="0" err="1"/>
              <a:t>aqueous</a:t>
            </a:r>
            <a:r>
              <a:rPr lang="fr-FR" sz="1200" dirty="0"/>
              <a:t> PVP-I 10% </a:t>
            </a:r>
          </a:p>
          <a:p>
            <a:pPr marL="471488" lvl="1" indent="-128588"/>
            <a:r>
              <a:rPr lang="fr-FR" sz="1200" dirty="0"/>
              <a:t>468 patients saline</a:t>
            </a:r>
          </a:p>
        </p:txBody>
      </p:sp>
      <p:graphicFrame>
        <p:nvGraphicFramePr>
          <p:cNvPr id="11" name="Tableau 10"/>
          <p:cNvGraphicFramePr>
            <a:graphicFrameLocks noGrp="1"/>
          </p:cNvGraphicFramePr>
          <p:nvPr/>
        </p:nvGraphicFramePr>
        <p:xfrm>
          <a:off x="5190832" y="1032731"/>
          <a:ext cx="3521111" cy="1116330"/>
        </p:xfrm>
        <a:graphic>
          <a:graphicData uri="http://schemas.openxmlformats.org/drawingml/2006/table">
            <a:tbl>
              <a:tblPr firstRow="1" bandRow="1">
                <a:tableStyleId>{5C22544A-7EE6-4342-B048-85BDC9FD1C3A}</a:tableStyleId>
              </a:tblPr>
              <a:tblGrid>
                <a:gridCol w="740426">
                  <a:extLst>
                    <a:ext uri="{9D8B030D-6E8A-4147-A177-3AD203B41FA5}">
                      <a16:colId xmlns:a16="http://schemas.microsoft.com/office/drawing/2014/main" val="1387110277"/>
                    </a:ext>
                  </a:extLst>
                </a:gridCol>
                <a:gridCol w="935213">
                  <a:extLst>
                    <a:ext uri="{9D8B030D-6E8A-4147-A177-3AD203B41FA5}">
                      <a16:colId xmlns:a16="http://schemas.microsoft.com/office/drawing/2014/main" val="653500145"/>
                    </a:ext>
                  </a:extLst>
                </a:gridCol>
                <a:gridCol w="781289">
                  <a:extLst>
                    <a:ext uri="{9D8B030D-6E8A-4147-A177-3AD203B41FA5}">
                      <a16:colId xmlns:a16="http://schemas.microsoft.com/office/drawing/2014/main" val="1901622324"/>
                    </a:ext>
                  </a:extLst>
                </a:gridCol>
                <a:gridCol w="1064183">
                  <a:extLst>
                    <a:ext uri="{9D8B030D-6E8A-4147-A177-3AD203B41FA5}">
                      <a16:colId xmlns:a16="http://schemas.microsoft.com/office/drawing/2014/main" val="1730815415"/>
                    </a:ext>
                  </a:extLst>
                </a:gridCol>
              </a:tblGrid>
              <a:tr h="278130">
                <a:tc>
                  <a:txBody>
                    <a:bodyPr/>
                    <a:lstStyle/>
                    <a:p>
                      <a:endParaRPr lang="fr-FR" sz="1000" dirty="0"/>
                    </a:p>
                  </a:txBody>
                  <a:tcPr marL="68580" marR="68580" marT="34290" marB="34290"/>
                </a:tc>
                <a:tc>
                  <a:txBody>
                    <a:bodyPr/>
                    <a:lstStyle/>
                    <a:p>
                      <a:pPr algn="ctr"/>
                      <a:r>
                        <a:rPr lang="en-US" sz="1400" dirty="0"/>
                        <a:t>10% PVP-I </a:t>
                      </a:r>
                      <a:endParaRPr lang="fr-FR" sz="1000" dirty="0"/>
                    </a:p>
                  </a:txBody>
                  <a:tcPr marL="68580" marR="68580" marT="34290" marB="34290"/>
                </a:tc>
                <a:tc>
                  <a:txBody>
                    <a:bodyPr/>
                    <a:lstStyle/>
                    <a:p>
                      <a:pPr algn="ctr"/>
                      <a:r>
                        <a:rPr lang="en-US" sz="1400" dirty="0"/>
                        <a:t>Saline</a:t>
                      </a:r>
                      <a:endParaRPr lang="fr-FR" sz="1000" dirty="0"/>
                    </a:p>
                  </a:txBody>
                  <a:tcPr marL="68580" marR="68580" marT="34290" marB="34290"/>
                </a:tc>
                <a:tc>
                  <a:txBody>
                    <a:bodyPr/>
                    <a:lstStyle/>
                    <a:p>
                      <a:pPr algn="ctr"/>
                      <a:r>
                        <a:rPr lang="fr-FR" sz="1000" dirty="0"/>
                        <a:t>RR</a:t>
                      </a:r>
                    </a:p>
                  </a:txBody>
                  <a:tcPr marL="68580" marR="68580" marT="34290" marB="34290"/>
                </a:tc>
                <a:extLst>
                  <a:ext uri="{0D108BD9-81ED-4DB2-BD59-A6C34878D82A}">
                    <a16:rowId xmlns:a16="http://schemas.microsoft.com/office/drawing/2014/main" val="3150233293"/>
                  </a:ext>
                </a:extLst>
              </a:tr>
              <a:tr h="278130">
                <a:tc>
                  <a:txBody>
                    <a:bodyPr/>
                    <a:lstStyle/>
                    <a:p>
                      <a:r>
                        <a:rPr lang="fr-FR" sz="1000" dirty="0"/>
                        <a:t>SSI</a:t>
                      </a:r>
                    </a:p>
                  </a:txBody>
                  <a:tcPr marL="68580" marR="68580" marT="34290" marB="34290"/>
                </a:tc>
                <a:tc>
                  <a:txBody>
                    <a:bodyPr/>
                    <a:lstStyle/>
                    <a:p>
                      <a:pPr algn="ctr"/>
                      <a:r>
                        <a:rPr lang="fr-FR" sz="1000" dirty="0"/>
                        <a:t>36 (7.6)</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24 (5.1)</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1.5 (0.9 - 2.5)</a:t>
                      </a:r>
                    </a:p>
                  </a:txBody>
                  <a:tcPr marL="68580" marR="68580" marT="34290" marB="34290"/>
                </a:tc>
                <a:extLst>
                  <a:ext uri="{0D108BD9-81ED-4DB2-BD59-A6C34878D82A}">
                    <a16:rowId xmlns:a16="http://schemas.microsoft.com/office/drawing/2014/main" val="1740175363"/>
                  </a:ext>
                </a:extLst>
              </a:tr>
              <a:tr h="278130">
                <a:tc>
                  <a:txBody>
                    <a:bodyPr/>
                    <a:lstStyle/>
                    <a:p>
                      <a:r>
                        <a:rPr lang="fr-FR" sz="1000" dirty="0"/>
                        <a:t>SSI sup</a:t>
                      </a:r>
                    </a:p>
                  </a:txBody>
                  <a:tcPr marL="68580" marR="68580" marT="34290" marB="34290"/>
                </a:tc>
                <a:tc>
                  <a:txBody>
                    <a:bodyPr/>
                    <a:lstStyle/>
                    <a:p>
                      <a:pPr algn="ctr"/>
                      <a:r>
                        <a:rPr lang="fr-FR" sz="1000" dirty="0"/>
                        <a:t>31 (6.6)</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20 (4.3)</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1.5 (0.9 - 2.6)</a:t>
                      </a:r>
                    </a:p>
                  </a:txBody>
                  <a:tcPr marL="68580" marR="68580" marT="34290" marB="34290"/>
                </a:tc>
                <a:extLst>
                  <a:ext uri="{0D108BD9-81ED-4DB2-BD59-A6C34878D82A}">
                    <a16:rowId xmlns:a16="http://schemas.microsoft.com/office/drawing/2014/main" val="3056797084"/>
                  </a:ext>
                </a:extLst>
              </a:tr>
              <a:tr h="278130">
                <a:tc>
                  <a:txBody>
                    <a:bodyPr/>
                    <a:lstStyle/>
                    <a:p>
                      <a:r>
                        <a:rPr lang="fr-FR" sz="1000" dirty="0"/>
                        <a:t>SSI </a:t>
                      </a:r>
                      <a:r>
                        <a:rPr lang="fr-FR" sz="1000" dirty="0" err="1"/>
                        <a:t>deep</a:t>
                      </a:r>
                      <a:endParaRPr lang="fr-FR" sz="1000" dirty="0"/>
                    </a:p>
                  </a:txBody>
                  <a:tcPr marL="68580" marR="68580" marT="34290" marB="34290"/>
                </a:tc>
                <a:tc>
                  <a:txBody>
                    <a:bodyPr/>
                    <a:lstStyle/>
                    <a:p>
                      <a:pPr algn="ctr"/>
                      <a:r>
                        <a:rPr lang="fr-FR" sz="1000" dirty="0"/>
                        <a:t>5 (1.0)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4 (0.8)</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a:t>1.2 (0.3 - 4.6) </a:t>
                      </a:r>
                    </a:p>
                  </a:txBody>
                  <a:tcPr marL="68580" marR="68580" marT="34290" marB="34290"/>
                </a:tc>
                <a:extLst>
                  <a:ext uri="{0D108BD9-81ED-4DB2-BD59-A6C34878D82A}">
                    <a16:rowId xmlns:a16="http://schemas.microsoft.com/office/drawing/2014/main" val="1359004828"/>
                  </a:ext>
                </a:extLst>
              </a:tr>
            </a:tbl>
          </a:graphicData>
        </a:graphic>
      </p:graphicFrame>
      <p:sp>
        <p:nvSpPr>
          <p:cNvPr id="12" name="Rectangle 11"/>
          <p:cNvSpPr/>
          <p:nvPr/>
        </p:nvSpPr>
        <p:spPr>
          <a:xfrm>
            <a:off x="210761" y="4233051"/>
            <a:ext cx="4943603" cy="584775"/>
          </a:xfrm>
          <a:prstGeom prst="rect">
            <a:avLst/>
          </a:prstGeom>
          <a:solidFill>
            <a:srgbClr val="00B050"/>
          </a:solidFill>
        </p:spPr>
        <p:txBody>
          <a:bodyPr wrap="square">
            <a:spAutoFit/>
          </a:bodyPr>
          <a:lstStyle/>
          <a:p>
            <a:pPr algn="ctr" defTabSz="685800"/>
            <a:r>
              <a:rPr lang="en-US" sz="1600" dirty="0">
                <a:solidFill>
                  <a:prstClr val="white"/>
                </a:solidFill>
              </a:rPr>
              <a:t>Recommendation of IOWI with aqueous PVP-I </a:t>
            </a:r>
          </a:p>
          <a:p>
            <a:pPr algn="ctr" defTabSz="685800"/>
            <a:r>
              <a:rPr lang="en-US" sz="1600" dirty="0">
                <a:solidFill>
                  <a:prstClr val="white"/>
                </a:solidFill>
              </a:rPr>
              <a:t>should be Reconsidered </a:t>
            </a:r>
            <a:endParaRPr lang="fr-FR" sz="1600" dirty="0">
              <a:solidFill>
                <a:prstClr val="white"/>
              </a:solidFill>
              <a:latin typeface="Calibri"/>
            </a:endParaRPr>
          </a:p>
        </p:txBody>
      </p:sp>
      <p:pic>
        <p:nvPicPr>
          <p:cNvPr id="13" name="Image 12"/>
          <p:cNvPicPr>
            <a:picLocks noChangeAspect="1"/>
          </p:cNvPicPr>
          <p:nvPr/>
        </p:nvPicPr>
        <p:blipFill>
          <a:blip r:embed="rId4"/>
          <a:stretch>
            <a:fillRect/>
          </a:stretch>
        </p:blipFill>
        <p:spPr>
          <a:xfrm>
            <a:off x="5249893" y="2543140"/>
            <a:ext cx="3470826" cy="2184158"/>
          </a:xfrm>
          <a:prstGeom prst="rect">
            <a:avLst/>
          </a:prstGeom>
        </p:spPr>
      </p:pic>
      <p:sp>
        <p:nvSpPr>
          <p:cNvPr id="15" name="ZoneTexte 14"/>
          <p:cNvSpPr txBox="1"/>
          <p:nvPr/>
        </p:nvSpPr>
        <p:spPr>
          <a:xfrm>
            <a:off x="6660231" y="2180423"/>
            <a:ext cx="827685" cy="230832"/>
          </a:xfrm>
          <a:prstGeom prst="rect">
            <a:avLst/>
          </a:prstGeom>
          <a:noFill/>
        </p:spPr>
        <p:txBody>
          <a:bodyPr wrap="square" rtlCol="0">
            <a:spAutoFit/>
          </a:bodyPr>
          <a:lstStyle/>
          <a:p>
            <a:pPr algn="ctr" defTabSz="685800"/>
            <a:r>
              <a:rPr lang="fr-FR" sz="900" b="1" dirty="0">
                <a:solidFill>
                  <a:srgbClr val="002060"/>
                </a:solidFill>
                <a:latin typeface="Calibri"/>
              </a:rPr>
              <a:t>Intervention</a:t>
            </a:r>
          </a:p>
        </p:txBody>
      </p:sp>
      <p:sp>
        <p:nvSpPr>
          <p:cNvPr id="16" name="ZoneTexte 15"/>
          <p:cNvSpPr txBox="1"/>
          <p:nvPr/>
        </p:nvSpPr>
        <p:spPr>
          <a:xfrm>
            <a:off x="7487916" y="2179632"/>
            <a:ext cx="827753" cy="246221"/>
          </a:xfrm>
          <a:prstGeom prst="rect">
            <a:avLst/>
          </a:prstGeom>
          <a:noFill/>
        </p:spPr>
        <p:txBody>
          <a:bodyPr wrap="square" rtlCol="0">
            <a:spAutoFit/>
          </a:bodyPr>
          <a:lstStyle/>
          <a:p>
            <a:pPr algn="ctr" defTabSz="685800"/>
            <a:r>
              <a:rPr lang="fr-FR" sz="1000" b="1" dirty="0">
                <a:solidFill>
                  <a:srgbClr val="002060"/>
                </a:solidFill>
                <a:latin typeface="Calibri"/>
              </a:rPr>
              <a:t>Control</a:t>
            </a:r>
          </a:p>
        </p:txBody>
      </p:sp>
      <p:sp>
        <p:nvSpPr>
          <p:cNvPr id="17" name="ZoneTexte 16"/>
          <p:cNvSpPr txBox="1"/>
          <p:nvPr/>
        </p:nvSpPr>
        <p:spPr>
          <a:xfrm>
            <a:off x="7054049" y="2343447"/>
            <a:ext cx="412955" cy="253916"/>
          </a:xfrm>
          <a:prstGeom prst="rect">
            <a:avLst/>
          </a:prstGeom>
          <a:noFill/>
        </p:spPr>
        <p:txBody>
          <a:bodyPr wrap="square" rtlCol="0">
            <a:spAutoFit/>
          </a:bodyPr>
          <a:lstStyle/>
          <a:p>
            <a:pPr defTabSz="685800"/>
            <a:r>
              <a:rPr lang="fr-FR" sz="1050" dirty="0">
                <a:solidFill>
                  <a:srgbClr val="002060"/>
                </a:solidFill>
                <a:latin typeface="Calibri"/>
              </a:rPr>
              <a:t>SSI</a:t>
            </a:r>
          </a:p>
        </p:txBody>
      </p:sp>
      <p:sp>
        <p:nvSpPr>
          <p:cNvPr id="18" name="ZoneTexte 17"/>
          <p:cNvSpPr txBox="1"/>
          <p:nvPr/>
        </p:nvSpPr>
        <p:spPr>
          <a:xfrm>
            <a:off x="7915990" y="2343447"/>
            <a:ext cx="412955" cy="253916"/>
          </a:xfrm>
          <a:prstGeom prst="rect">
            <a:avLst/>
          </a:prstGeom>
          <a:noFill/>
        </p:spPr>
        <p:txBody>
          <a:bodyPr wrap="square" rtlCol="0">
            <a:spAutoFit/>
          </a:bodyPr>
          <a:lstStyle/>
          <a:p>
            <a:pPr defTabSz="685800"/>
            <a:r>
              <a:rPr lang="fr-FR" sz="1050" dirty="0">
                <a:solidFill>
                  <a:srgbClr val="002060"/>
                </a:solidFill>
                <a:latin typeface="Calibri"/>
              </a:rPr>
              <a:t>SSI</a:t>
            </a:r>
          </a:p>
        </p:txBody>
      </p:sp>
      <p:cxnSp>
        <p:nvCxnSpPr>
          <p:cNvPr id="19" name="Connecteur droit 18"/>
          <p:cNvCxnSpPr>
            <a:stCxn id="15" idx="1"/>
          </p:cNvCxnSpPr>
          <p:nvPr/>
        </p:nvCxnSpPr>
        <p:spPr>
          <a:xfrm>
            <a:off x="6660231" y="2295839"/>
            <a:ext cx="6040" cy="2298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15" idx="3"/>
          </p:cNvCxnSpPr>
          <p:nvPr/>
        </p:nvCxnSpPr>
        <p:spPr>
          <a:xfrm>
            <a:off x="7487916" y="2295839"/>
            <a:ext cx="6109" cy="2298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6" idx="3"/>
          </p:cNvCxnSpPr>
          <p:nvPr/>
        </p:nvCxnSpPr>
        <p:spPr>
          <a:xfrm>
            <a:off x="8315669" y="2302743"/>
            <a:ext cx="0" cy="22918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379289" y="2309543"/>
            <a:ext cx="255198" cy="253916"/>
          </a:xfrm>
          <a:prstGeom prst="rect">
            <a:avLst/>
          </a:prstGeom>
          <a:noFill/>
        </p:spPr>
        <p:txBody>
          <a:bodyPr wrap="none" rtlCol="0">
            <a:spAutoFit/>
          </a:bodyPr>
          <a:lstStyle/>
          <a:p>
            <a:pPr defTabSz="685800"/>
            <a:r>
              <a:rPr lang="fr-FR" sz="1050" dirty="0">
                <a:solidFill>
                  <a:srgbClr val="002060"/>
                </a:solidFill>
                <a:latin typeface="Calibri"/>
              </a:rPr>
              <a:t>p</a:t>
            </a:r>
          </a:p>
        </p:txBody>
      </p:sp>
      <p:sp>
        <p:nvSpPr>
          <p:cNvPr id="23" name="ZoneTexte 22"/>
          <p:cNvSpPr txBox="1"/>
          <p:nvPr/>
        </p:nvSpPr>
        <p:spPr>
          <a:xfrm>
            <a:off x="3473225" y="3645841"/>
            <a:ext cx="1039762" cy="300082"/>
          </a:xfrm>
          <a:prstGeom prst="rect">
            <a:avLst/>
          </a:prstGeom>
          <a:noFill/>
        </p:spPr>
        <p:txBody>
          <a:bodyPr wrap="square" rtlCol="0">
            <a:spAutoFit/>
          </a:bodyPr>
          <a:lstStyle/>
          <a:p>
            <a:pPr defTabSz="685800"/>
            <a:r>
              <a:rPr lang="fr-FR" sz="1350" dirty="0">
                <a:solidFill>
                  <a:srgbClr val="002060"/>
                </a:solidFill>
                <a:latin typeface="Calibri"/>
              </a:rPr>
              <a:t>70% </a:t>
            </a:r>
            <a:r>
              <a:rPr lang="fr-FR" sz="1350" dirty="0" err="1">
                <a:solidFill>
                  <a:srgbClr val="002060"/>
                </a:solidFill>
                <a:latin typeface="Calibri"/>
              </a:rPr>
              <a:t>Laparo</a:t>
            </a:r>
            <a:endParaRPr lang="fr-FR" sz="1350" dirty="0">
              <a:solidFill>
                <a:srgbClr val="002060"/>
              </a:solidFill>
              <a:latin typeface="Calibri"/>
            </a:endParaRPr>
          </a:p>
        </p:txBody>
      </p:sp>
      <p:sp>
        <p:nvSpPr>
          <p:cNvPr id="24" name="Accolade fermante 23"/>
          <p:cNvSpPr/>
          <p:nvPr/>
        </p:nvSpPr>
        <p:spPr>
          <a:xfrm>
            <a:off x="3347864" y="3603673"/>
            <a:ext cx="125361" cy="3613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fr-FR" sz="1350">
              <a:solidFill>
                <a:prstClr val="black"/>
              </a:solidFill>
              <a:latin typeface="Calibri"/>
            </a:endParaRPr>
          </a:p>
        </p:txBody>
      </p:sp>
      <p:pic>
        <p:nvPicPr>
          <p:cNvPr id="6" name="Image 5"/>
          <p:cNvPicPr>
            <a:picLocks noChangeAspect="1"/>
          </p:cNvPicPr>
          <p:nvPr/>
        </p:nvPicPr>
        <p:blipFill>
          <a:blip r:embed="rId5"/>
          <a:stretch>
            <a:fillRect/>
          </a:stretch>
        </p:blipFill>
        <p:spPr>
          <a:xfrm>
            <a:off x="107504" y="130324"/>
            <a:ext cx="1228609" cy="569218"/>
          </a:xfrm>
          <a:prstGeom prst="rect">
            <a:avLst/>
          </a:prstGeom>
        </p:spPr>
      </p:pic>
      <p:pic>
        <p:nvPicPr>
          <p:cNvPr id="25" name="Image 24"/>
          <p:cNvPicPr>
            <a:picLocks noChangeAspect="1"/>
          </p:cNvPicPr>
          <p:nvPr/>
        </p:nvPicPr>
        <p:blipFill>
          <a:blip r:embed="rId6"/>
          <a:stretch>
            <a:fillRect/>
          </a:stretch>
        </p:blipFill>
        <p:spPr>
          <a:xfrm>
            <a:off x="2371725" y="342900"/>
            <a:ext cx="4400550" cy="4457700"/>
          </a:xfrm>
          <a:prstGeom prst="rect">
            <a:avLst/>
          </a:prstGeom>
        </p:spPr>
      </p:pic>
    </p:spTree>
    <p:extLst>
      <p:ext uri="{BB962C8B-B14F-4D97-AF65-F5344CB8AC3E}">
        <p14:creationId xmlns:p14="http://schemas.microsoft.com/office/powerpoint/2010/main" val="344610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796136" y="4740882"/>
            <a:ext cx="3347864" cy="392415"/>
          </a:xfrm>
          <a:prstGeom prst="rect">
            <a:avLst/>
          </a:prstGeom>
          <a:noFill/>
        </p:spPr>
        <p:txBody>
          <a:bodyPr wrap="square" lIns="68580" tIns="34290" rIns="68580" bIns="34290" rtlCol="0">
            <a:spAutoFit/>
          </a:bodyPr>
          <a:lstStyle/>
          <a:p>
            <a:pPr marL="272654" indent="-272654" algn="ctr"/>
            <a:r>
              <a:rPr lang="en-US" sz="1050" i="1" dirty="0">
                <a:solidFill>
                  <a:schemeClr val="bg1">
                    <a:lumMod val="50000"/>
                  </a:schemeClr>
                </a:solidFill>
              </a:rPr>
              <a:t>Hilary Humphreys, Journal of Hospital Infection 2023</a:t>
            </a:r>
          </a:p>
          <a:p>
            <a:pPr marL="272654" indent="-272654" algn="ctr"/>
            <a:r>
              <a:rPr lang="en-US" sz="1050" i="1" dirty="0">
                <a:solidFill>
                  <a:schemeClr val="bg1">
                    <a:lumMod val="50000"/>
                  </a:schemeClr>
                </a:solidFill>
              </a:rPr>
              <a:t>https://doi.org/10.1016/j.jhin.2023.06.009</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323528" y="130324"/>
            <a:ext cx="8363272" cy="857250"/>
          </a:xfrm>
        </p:spPr>
        <p:txBody>
          <a:bodyPr>
            <a:noAutofit/>
          </a:bodyPr>
          <a:lstStyle/>
          <a:p>
            <a:r>
              <a:rPr lang="en-US" sz="2000" b="1" dirty="0">
                <a:solidFill>
                  <a:srgbClr val="002060"/>
                </a:solidFill>
              </a:rPr>
              <a:t>Rituals and </a:t>
            </a:r>
            <a:r>
              <a:rPr lang="en-US" sz="2000" b="1" dirty="0" err="1">
                <a:solidFill>
                  <a:srgbClr val="002060"/>
                </a:solidFill>
              </a:rPr>
              <a:t>behaviours</a:t>
            </a:r>
            <a:r>
              <a:rPr lang="en-US" sz="2000" b="1" dirty="0">
                <a:solidFill>
                  <a:srgbClr val="002060"/>
                </a:solidFill>
              </a:rPr>
              <a:t> in the operating theatre – </a:t>
            </a:r>
            <a:br>
              <a:rPr lang="en-US" sz="2000" b="1" dirty="0">
                <a:solidFill>
                  <a:srgbClr val="002060"/>
                </a:solidFill>
              </a:rPr>
            </a:br>
            <a:r>
              <a:rPr lang="en-US" sz="2000" b="1" dirty="0">
                <a:solidFill>
                  <a:srgbClr val="002060"/>
                </a:solidFill>
              </a:rPr>
              <a:t>joint guidelines of The HIS and The ESCMID. </a:t>
            </a:r>
            <a:endParaRPr lang="fr-FR" sz="2000" b="1" dirty="0">
              <a:solidFill>
                <a:srgbClr val="002060"/>
              </a:solidFill>
            </a:endParaRPr>
          </a:p>
        </p:txBody>
      </p:sp>
      <p:sp>
        <p:nvSpPr>
          <p:cNvPr id="2" name="Espace réservé du contenu 1"/>
          <p:cNvSpPr>
            <a:spLocks noGrp="1"/>
          </p:cNvSpPr>
          <p:nvPr>
            <p:ph idx="1"/>
          </p:nvPr>
        </p:nvSpPr>
        <p:spPr>
          <a:xfrm>
            <a:off x="457200" y="1200150"/>
            <a:ext cx="8229600" cy="3540731"/>
          </a:xfrm>
        </p:spPr>
        <p:txBody>
          <a:bodyPr>
            <a:normAutofit/>
          </a:bodyPr>
          <a:lstStyle/>
          <a:p>
            <a:r>
              <a:rPr lang="en-US" sz="1600" dirty="0"/>
              <a:t>Objective: to debunk some of the practices</a:t>
            </a:r>
          </a:p>
          <a:p>
            <a:pPr lvl="1"/>
            <a:r>
              <a:rPr lang="en-US" sz="1200" dirty="0"/>
              <a:t>Allow </a:t>
            </a:r>
            <a:r>
              <a:rPr lang="en-US" sz="1200" b="1" dirty="0">
                <a:solidFill>
                  <a:srgbClr val="002060"/>
                </a:solidFill>
              </a:rPr>
              <a:t>clean beds with fresh, clean linen </a:t>
            </a:r>
            <a:r>
              <a:rPr lang="en-US" sz="1200" dirty="0"/>
              <a:t>brought into OR directly from clinical areas.</a:t>
            </a:r>
          </a:p>
          <a:p>
            <a:pPr lvl="1"/>
            <a:r>
              <a:rPr lang="en-US" sz="1200" dirty="0"/>
              <a:t>No need to place patients with suspected/confirmed contact transmissible MDRO infection/</a:t>
            </a:r>
            <a:r>
              <a:rPr lang="en-US" sz="1200" dirty="0" err="1"/>
              <a:t>colonisation</a:t>
            </a:r>
            <a:r>
              <a:rPr lang="en-US" sz="1200" dirty="0"/>
              <a:t> </a:t>
            </a:r>
            <a:r>
              <a:rPr lang="en-US" sz="1200" b="1" dirty="0">
                <a:solidFill>
                  <a:srgbClr val="002060"/>
                </a:solidFill>
              </a:rPr>
              <a:t>at the end of an operating list </a:t>
            </a:r>
            <a:r>
              <a:rPr lang="en-US" sz="1200" dirty="0"/>
              <a:t>as long as the OR is cleaned and disinfected to standard between patients and the theatre ventilation is running without interruption.</a:t>
            </a:r>
          </a:p>
          <a:p>
            <a:pPr lvl="1"/>
            <a:r>
              <a:rPr lang="en-US" sz="1200" dirty="0"/>
              <a:t>Allow patients with isolation/contact precautions to </a:t>
            </a:r>
            <a:r>
              <a:rPr lang="en-US" sz="1200" b="1" dirty="0">
                <a:solidFill>
                  <a:srgbClr val="002060"/>
                </a:solidFill>
              </a:rPr>
              <a:t>recover in the OR</a:t>
            </a:r>
            <a:r>
              <a:rPr lang="en-US" sz="1200" dirty="0"/>
              <a:t> </a:t>
            </a:r>
            <a:r>
              <a:rPr lang="en-US" sz="1200" dirty="0" err="1"/>
              <a:t>or</a:t>
            </a:r>
            <a:r>
              <a:rPr lang="en-US" sz="1200" dirty="0"/>
              <a:t> in a designated section of the recovery area.</a:t>
            </a:r>
          </a:p>
          <a:p>
            <a:pPr lvl="1"/>
            <a:r>
              <a:rPr lang="en-US" sz="1200" dirty="0"/>
              <a:t>For all surgical/operative procedures, lay up the instruments and prosthetic materials as close as possible to when they are needed.</a:t>
            </a:r>
          </a:p>
          <a:p>
            <a:pPr lvl="1"/>
            <a:r>
              <a:rPr lang="en-US" sz="1200" dirty="0"/>
              <a:t>For ultraclean ventilation OT, lay up the instruments/prosthetic materials </a:t>
            </a:r>
            <a:r>
              <a:rPr lang="en-US" sz="1200" b="1" dirty="0">
                <a:solidFill>
                  <a:srgbClr val="002060"/>
                </a:solidFill>
              </a:rPr>
              <a:t>under the canopy </a:t>
            </a:r>
            <a:r>
              <a:rPr lang="en-US" sz="1200" dirty="0"/>
              <a:t>unless there happens to be UCV in the preparation room, which is an alternative.</a:t>
            </a:r>
          </a:p>
          <a:p>
            <a:pPr lvl="1"/>
            <a:r>
              <a:rPr lang="en-US" sz="1200" b="1" dirty="0" err="1">
                <a:solidFill>
                  <a:srgbClr val="002060"/>
                </a:solidFill>
              </a:rPr>
              <a:t>Minimise</a:t>
            </a:r>
            <a:r>
              <a:rPr lang="en-US" sz="1200" b="1" dirty="0">
                <a:solidFill>
                  <a:srgbClr val="002060"/>
                </a:solidFill>
              </a:rPr>
              <a:t> non-essential staff movement and hence door openings </a:t>
            </a:r>
            <a:r>
              <a:rPr lang="en-US" sz="1200" dirty="0"/>
              <a:t>during surgical procedures to </a:t>
            </a:r>
            <a:r>
              <a:rPr lang="en-US" sz="1200" dirty="0" err="1"/>
              <a:t>minimise</a:t>
            </a:r>
            <a:r>
              <a:rPr lang="en-US" sz="1200" dirty="0"/>
              <a:t> bacterial air counts.</a:t>
            </a:r>
          </a:p>
          <a:p>
            <a:pPr lvl="1"/>
            <a:r>
              <a:rPr lang="en-US" sz="1200" b="1" dirty="0">
                <a:solidFill>
                  <a:srgbClr val="002060"/>
                </a:solidFill>
              </a:rPr>
              <a:t>Change or cover OT attire </a:t>
            </a:r>
            <a:r>
              <a:rPr lang="en-US" sz="1200" dirty="0"/>
              <a:t>(e.g. with a single-use disposable gown) and change footwear if leaving the OT complex with the intention of returning.</a:t>
            </a:r>
          </a:p>
          <a:p>
            <a:pPr lvl="1"/>
            <a:r>
              <a:rPr lang="en-US" sz="1200" dirty="0"/>
              <a:t>Refer to current hospital policy for pre-operative patient management, although be aware that </a:t>
            </a:r>
            <a:r>
              <a:rPr lang="en-US" sz="1200" b="1" dirty="0">
                <a:solidFill>
                  <a:srgbClr val="002060"/>
                </a:solidFill>
              </a:rPr>
              <a:t>covering patients’ hair is not required </a:t>
            </a:r>
            <a:r>
              <a:rPr lang="en-US" sz="1200" dirty="0"/>
              <a:t>for infection prevention reasons</a:t>
            </a:r>
          </a:p>
        </p:txBody>
      </p:sp>
      <p:pic>
        <p:nvPicPr>
          <p:cNvPr id="14" name="Image 13"/>
          <p:cNvPicPr>
            <a:picLocks noChangeAspect="1"/>
          </p:cNvPicPr>
          <p:nvPr/>
        </p:nvPicPr>
        <p:blipFill>
          <a:blip r:embed="rId4"/>
          <a:stretch>
            <a:fillRect/>
          </a:stretch>
        </p:blipFill>
        <p:spPr>
          <a:xfrm>
            <a:off x="107504" y="380894"/>
            <a:ext cx="1394218" cy="538119"/>
          </a:xfrm>
          <a:prstGeom prst="rect">
            <a:avLst/>
          </a:prstGeom>
        </p:spPr>
      </p:pic>
    </p:spTree>
    <p:extLst>
      <p:ext uri="{BB962C8B-B14F-4D97-AF65-F5344CB8AC3E}">
        <p14:creationId xmlns:p14="http://schemas.microsoft.com/office/powerpoint/2010/main" val="144329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644008" y="4740882"/>
            <a:ext cx="4499992" cy="392415"/>
          </a:xfrm>
          <a:prstGeom prst="rect">
            <a:avLst/>
          </a:prstGeom>
          <a:noFill/>
        </p:spPr>
        <p:txBody>
          <a:bodyPr wrap="square" lIns="68580" tIns="34290" rIns="68580" bIns="34290" rtlCol="0">
            <a:spAutoFit/>
          </a:bodyPr>
          <a:lstStyle/>
          <a:p>
            <a:pPr marL="272654" indent="-272654" algn="ctr"/>
            <a:r>
              <a:rPr lang="en-US" sz="1050" i="1" dirty="0">
                <a:solidFill>
                  <a:schemeClr val="bg1">
                    <a:lumMod val="50000"/>
                  </a:schemeClr>
                </a:solidFill>
              </a:rPr>
              <a:t>Nils </a:t>
            </a:r>
            <a:r>
              <a:rPr lang="en-US" sz="1050" i="1" dirty="0" err="1">
                <a:solidFill>
                  <a:schemeClr val="bg1">
                    <a:lumMod val="50000"/>
                  </a:schemeClr>
                </a:solidFill>
              </a:rPr>
              <a:t>Wetzstein</a:t>
            </a:r>
            <a:r>
              <a:rPr lang="en-US" sz="1050" i="1" dirty="0">
                <a:solidFill>
                  <a:schemeClr val="bg1">
                    <a:lumMod val="50000"/>
                  </a:schemeClr>
                </a:solidFill>
              </a:rPr>
              <a:t> Clinical Microbiology and Infection 29 (2023) 1008e1014</a:t>
            </a:r>
          </a:p>
          <a:p>
            <a:pPr marL="272654" indent="-272654" algn="ctr"/>
            <a:r>
              <a:rPr lang="en-US" sz="1050" i="1" dirty="0">
                <a:solidFill>
                  <a:schemeClr val="bg1">
                    <a:lumMod val="50000"/>
                  </a:schemeClr>
                </a:solidFill>
              </a:rPr>
              <a:t>https://doi.org/10.1016/j.cmi.2023.03.005</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043608" y="130324"/>
            <a:ext cx="6552728" cy="857250"/>
          </a:xfrm>
        </p:spPr>
        <p:txBody>
          <a:bodyPr>
            <a:noAutofit/>
          </a:bodyPr>
          <a:lstStyle/>
          <a:p>
            <a:r>
              <a:rPr lang="en-US" sz="2000" b="1" dirty="0">
                <a:solidFill>
                  <a:srgbClr val="002060"/>
                </a:solidFill>
              </a:rPr>
              <a:t>Clinical characteristics and outcome of </a:t>
            </a:r>
            <a:r>
              <a:rPr lang="en-US" sz="2000" b="1" i="1" dirty="0">
                <a:solidFill>
                  <a:srgbClr val="002060"/>
                </a:solidFill>
              </a:rPr>
              <a:t>Mycobacterium chimaera</a:t>
            </a:r>
            <a:r>
              <a:rPr lang="en-US" sz="2000" b="1" dirty="0">
                <a:solidFill>
                  <a:srgbClr val="002060"/>
                </a:solidFill>
              </a:rPr>
              <a:t> infections after cardiac surgery: systematic review of 180 heater-cooler unit-associated cases</a:t>
            </a:r>
            <a:endParaRPr lang="fr-FR" sz="2000" b="1" dirty="0">
              <a:solidFill>
                <a:srgbClr val="002060"/>
              </a:solidFill>
            </a:endParaRPr>
          </a:p>
        </p:txBody>
      </p:sp>
      <p:sp>
        <p:nvSpPr>
          <p:cNvPr id="2" name="Espace réservé du contenu 1"/>
          <p:cNvSpPr>
            <a:spLocks noGrp="1"/>
          </p:cNvSpPr>
          <p:nvPr>
            <p:ph idx="1"/>
          </p:nvPr>
        </p:nvSpPr>
        <p:spPr/>
        <p:txBody>
          <a:bodyPr>
            <a:normAutofit/>
          </a:bodyPr>
          <a:lstStyle/>
          <a:p>
            <a:pPr marL="90488" indent="-90488"/>
            <a:r>
              <a:rPr lang="en-US" sz="1600" dirty="0"/>
              <a:t> Searched PubMed and the Web of Science until 15 June 2022 for case reports, case series, and cohort studies</a:t>
            </a:r>
          </a:p>
        </p:txBody>
      </p:sp>
      <p:pic>
        <p:nvPicPr>
          <p:cNvPr id="3" name="Image 2"/>
          <p:cNvPicPr>
            <a:picLocks noChangeAspect="1"/>
          </p:cNvPicPr>
          <p:nvPr/>
        </p:nvPicPr>
        <p:blipFill>
          <a:blip r:embed="rId4"/>
          <a:stretch>
            <a:fillRect/>
          </a:stretch>
        </p:blipFill>
        <p:spPr>
          <a:xfrm>
            <a:off x="293494" y="78232"/>
            <a:ext cx="750114" cy="922015"/>
          </a:xfrm>
          <a:prstGeom prst="rect">
            <a:avLst/>
          </a:prstGeom>
        </p:spPr>
      </p:pic>
      <p:pic>
        <p:nvPicPr>
          <p:cNvPr id="6" name="Image 5"/>
          <p:cNvPicPr>
            <a:picLocks noChangeAspect="1"/>
          </p:cNvPicPr>
          <p:nvPr/>
        </p:nvPicPr>
        <p:blipFill>
          <a:blip r:embed="rId5"/>
          <a:stretch>
            <a:fillRect/>
          </a:stretch>
        </p:blipFill>
        <p:spPr>
          <a:xfrm>
            <a:off x="3134266" y="1878129"/>
            <a:ext cx="2700709" cy="2349805"/>
          </a:xfrm>
          <a:prstGeom prst="rect">
            <a:avLst/>
          </a:prstGeom>
        </p:spPr>
      </p:pic>
      <p:pic>
        <p:nvPicPr>
          <p:cNvPr id="7" name="Image 6"/>
          <p:cNvPicPr>
            <a:picLocks noChangeAspect="1"/>
          </p:cNvPicPr>
          <p:nvPr/>
        </p:nvPicPr>
        <p:blipFill>
          <a:blip r:embed="rId6"/>
          <a:stretch>
            <a:fillRect/>
          </a:stretch>
        </p:blipFill>
        <p:spPr>
          <a:xfrm>
            <a:off x="6050393" y="1950137"/>
            <a:ext cx="2631027" cy="2200606"/>
          </a:xfrm>
          <a:prstGeom prst="rect">
            <a:avLst/>
          </a:prstGeom>
        </p:spPr>
      </p:pic>
      <p:pic>
        <p:nvPicPr>
          <p:cNvPr id="8" name="Image 7"/>
          <p:cNvPicPr>
            <a:picLocks noChangeAspect="1"/>
          </p:cNvPicPr>
          <p:nvPr/>
        </p:nvPicPr>
        <p:blipFill>
          <a:blip r:embed="rId7"/>
          <a:stretch>
            <a:fillRect/>
          </a:stretch>
        </p:blipFill>
        <p:spPr>
          <a:xfrm>
            <a:off x="539552" y="1729707"/>
            <a:ext cx="2379296" cy="3378600"/>
          </a:xfrm>
          <a:prstGeom prst="rect">
            <a:avLst/>
          </a:prstGeom>
        </p:spPr>
      </p:pic>
      <p:sp>
        <p:nvSpPr>
          <p:cNvPr id="10" name="Rectangle 9"/>
          <p:cNvSpPr/>
          <p:nvPr/>
        </p:nvSpPr>
        <p:spPr>
          <a:xfrm>
            <a:off x="3328444" y="1560430"/>
            <a:ext cx="2559119" cy="338554"/>
          </a:xfrm>
          <a:prstGeom prst="rect">
            <a:avLst/>
          </a:prstGeom>
        </p:spPr>
        <p:txBody>
          <a:bodyPr wrap="square">
            <a:spAutoFit/>
          </a:bodyPr>
          <a:lstStyle/>
          <a:p>
            <a:pPr algn="ctr"/>
            <a:r>
              <a:rPr lang="en-US" sz="800" dirty="0">
                <a:latin typeface="AdvOT863180fb"/>
              </a:rPr>
              <a:t>Number of patients suffering from heater-cooler unit-associated </a:t>
            </a:r>
            <a:r>
              <a:rPr lang="en-US" sz="800" dirty="0">
                <a:latin typeface="AdvOTb92eb7df.I"/>
              </a:rPr>
              <a:t>M. chimaera </a:t>
            </a:r>
            <a:r>
              <a:rPr lang="en-US" sz="800" dirty="0">
                <a:latin typeface="AdvOT863180fb"/>
              </a:rPr>
              <a:t>infection</a:t>
            </a:r>
            <a:endParaRPr lang="fr-FR" dirty="0"/>
          </a:p>
        </p:txBody>
      </p:sp>
      <p:sp>
        <p:nvSpPr>
          <p:cNvPr id="11" name="Rectangle 10"/>
          <p:cNvSpPr/>
          <p:nvPr/>
        </p:nvSpPr>
        <p:spPr>
          <a:xfrm>
            <a:off x="6592822" y="1713852"/>
            <a:ext cx="1863011" cy="215444"/>
          </a:xfrm>
          <a:prstGeom prst="rect">
            <a:avLst/>
          </a:prstGeom>
        </p:spPr>
        <p:txBody>
          <a:bodyPr wrap="none">
            <a:spAutoFit/>
          </a:bodyPr>
          <a:lstStyle/>
          <a:p>
            <a:r>
              <a:rPr lang="en-US" sz="800" dirty="0">
                <a:latin typeface="AdvOT863180fb"/>
              </a:rPr>
              <a:t>Latency to the </a:t>
            </a:r>
            <a:r>
              <a:rPr lang="en-US" sz="800" dirty="0">
                <a:latin typeface="AdvOT863180fb+fb"/>
              </a:rPr>
              <a:t>fi</a:t>
            </a:r>
            <a:r>
              <a:rPr lang="en-US" sz="800" dirty="0">
                <a:latin typeface="AdvOT863180fb"/>
              </a:rPr>
              <a:t>rst clinical symptoms</a:t>
            </a:r>
            <a:endParaRPr lang="fr-FR" dirty="0"/>
          </a:p>
        </p:txBody>
      </p:sp>
      <p:sp>
        <p:nvSpPr>
          <p:cNvPr id="12" name="Rectangle 11"/>
          <p:cNvSpPr/>
          <p:nvPr/>
        </p:nvSpPr>
        <p:spPr>
          <a:xfrm>
            <a:off x="3225699" y="4209752"/>
            <a:ext cx="5612216" cy="461665"/>
          </a:xfrm>
          <a:prstGeom prst="rect">
            <a:avLst/>
          </a:prstGeom>
          <a:solidFill>
            <a:srgbClr val="00B050"/>
          </a:solidFill>
        </p:spPr>
        <p:txBody>
          <a:bodyPr wrap="square">
            <a:spAutoFit/>
          </a:bodyPr>
          <a:lstStyle/>
          <a:p>
            <a:pPr algn="ctr"/>
            <a:r>
              <a:rPr lang="en-US" sz="1200" dirty="0">
                <a:solidFill>
                  <a:schemeClr val="bg1"/>
                </a:solidFill>
              </a:rPr>
              <a:t>Reoperation seems to be associated with better survival. Physicians have to stay aware of this infection, as patients might still be present today due to the long latency period.</a:t>
            </a:r>
            <a:endParaRPr lang="fr-FR" sz="3600" dirty="0">
              <a:solidFill>
                <a:schemeClr val="bg1"/>
              </a:solidFill>
            </a:endParaRPr>
          </a:p>
        </p:txBody>
      </p:sp>
    </p:spTree>
    <p:extLst>
      <p:ext uri="{BB962C8B-B14F-4D97-AF65-F5344CB8AC3E}">
        <p14:creationId xmlns:p14="http://schemas.microsoft.com/office/powerpoint/2010/main" val="247704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860032" y="4766474"/>
            <a:ext cx="4499992" cy="346249"/>
          </a:xfrm>
          <a:prstGeom prst="rect">
            <a:avLst/>
          </a:prstGeom>
          <a:noFill/>
        </p:spPr>
        <p:txBody>
          <a:bodyPr wrap="square" lIns="68580" tIns="34290" rIns="68580" bIns="34290" rtlCol="0">
            <a:spAutoFit/>
          </a:bodyPr>
          <a:lstStyle/>
          <a:p>
            <a:pPr marL="272654" indent="-272654" algn="ctr"/>
            <a:r>
              <a:rPr lang="en-US" sz="900" i="1" dirty="0">
                <a:solidFill>
                  <a:schemeClr val="bg1">
                    <a:lumMod val="50000"/>
                  </a:schemeClr>
                </a:solidFill>
              </a:rPr>
              <a:t>Rami </a:t>
            </a:r>
            <a:r>
              <a:rPr lang="en-US" sz="900" i="1" dirty="0" err="1">
                <a:solidFill>
                  <a:schemeClr val="bg1">
                    <a:lumMod val="50000"/>
                  </a:schemeClr>
                </a:solidFill>
              </a:rPr>
              <a:t>Sommerstein</a:t>
            </a:r>
            <a:r>
              <a:rPr lang="en-US" sz="900" i="1" dirty="0">
                <a:solidFill>
                  <a:schemeClr val="bg1">
                    <a:lumMod val="50000"/>
                  </a:schemeClr>
                </a:solidFill>
              </a:rPr>
              <a:t>, JAMA Network Open. 2023;6(6):e2317370. doi:10.1001/jamanetworkopen.2023.17370</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Timing of Cefuroxime Surgical Antimicrobial Prophylaxis and Its Association With Surgical Site Infections</a:t>
            </a:r>
            <a:endParaRPr lang="fr-FR" sz="2000" b="1" dirty="0">
              <a:solidFill>
                <a:srgbClr val="002060"/>
              </a:solidFill>
            </a:endParaRPr>
          </a:p>
        </p:txBody>
      </p:sp>
      <p:sp>
        <p:nvSpPr>
          <p:cNvPr id="2" name="Espace réservé du contenu 1"/>
          <p:cNvSpPr>
            <a:spLocks noGrp="1"/>
          </p:cNvSpPr>
          <p:nvPr>
            <p:ph idx="1"/>
          </p:nvPr>
        </p:nvSpPr>
        <p:spPr>
          <a:xfrm>
            <a:off x="457200" y="1121494"/>
            <a:ext cx="8229600" cy="3394472"/>
          </a:xfrm>
        </p:spPr>
        <p:txBody>
          <a:bodyPr>
            <a:normAutofit/>
          </a:bodyPr>
          <a:lstStyle/>
          <a:p>
            <a:pPr marL="180975" indent="-180975"/>
            <a:r>
              <a:rPr lang="en-US" sz="1400" b="1" dirty="0">
                <a:solidFill>
                  <a:srgbClr val="002060"/>
                </a:solidFill>
              </a:rPr>
              <a:t>Objective: </a:t>
            </a:r>
            <a:r>
              <a:rPr lang="en-US" sz="1400" dirty="0"/>
              <a:t>To assess whether earlier vs later timing of administration of cefuroxime SAP is associated with the occurrence of SSI</a:t>
            </a:r>
          </a:p>
          <a:p>
            <a:pPr marL="180975" indent="-180975"/>
            <a:r>
              <a:rPr lang="en-US" sz="1400" b="1" dirty="0">
                <a:solidFill>
                  <a:srgbClr val="002060"/>
                </a:solidFill>
              </a:rPr>
              <a:t>Methods: </a:t>
            </a:r>
            <a:r>
              <a:rPr lang="en-US" sz="1400" dirty="0"/>
              <a:t>Adult patients who underwent 1 of 11 major surgical procedures with cefuroxime SAP, in the </a:t>
            </a:r>
            <a:r>
              <a:rPr lang="en-US" sz="1400" dirty="0" err="1"/>
              <a:t>Swissnoso</a:t>
            </a:r>
            <a:r>
              <a:rPr lang="en-US" sz="1400" dirty="0"/>
              <a:t> SSI surveillance, between January 2009 and December 2020 at 158 Swiss hospitals. </a:t>
            </a:r>
          </a:p>
        </p:txBody>
      </p:sp>
      <p:pic>
        <p:nvPicPr>
          <p:cNvPr id="6" name="Image 5"/>
          <p:cNvPicPr>
            <a:picLocks noChangeAspect="1"/>
          </p:cNvPicPr>
          <p:nvPr/>
        </p:nvPicPr>
        <p:blipFill>
          <a:blip r:embed="rId4"/>
          <a:stretch>
            <a:fillRect/>
          </a:stretch>
        </p:blipFill>
        <p:spPr>
          <a:xfrm>
            <a:off x="0" y="210812"/>
            <a:ext cx="1500808" cy="622836"/>
          </a:xfrm>
          <a:prstGeom prst="rect">
            <a:avLst/>
          </a:prstGeom>
        </p:spPr>
      </p:pic>
      <p:pic>
        <p:nvPicPr>
          <p:cNvPr id="3" name="Image 2"/>
          <p:cNvPicPr>
            <a:picLocks noChangeAspect="1"/>
          </p:cNvPicPr>
          <p:nvPr/>
        </p:nvPicPr>
        <p:blipFill>
          <a:blip r:embed="rId5"/>
          <a:stretch>
            <a:fillRect/>
          </a:stretch>
        </p:blipFill>
        <p:spPr>
          <a:xfrm>
            <a:off x="5940152" y="2147388"/>
            <a:ext cx="2651090" cy="1958463"/>
          </a:xfrm>
          <a:prstGeom prst="rect">
            <a:avLst/>
          </a:prstGeom>
        </p:spPr>
      </p:pic>
      <p:sp>
        <p:nvSpPr>
          <p:cNvPr id="7" name="Rectangle 6"/>
          <p:cNvSpPr/>
          <p:nvPr/>
        </p:nvSpPr>
        <p:spPr>
          <a:xfrm>
            <a:off x="6665282" y="2310230"/>
            <a:ext cx="1925960" cy="369332"/>
          </a:xfrm>
          <a:prstGeom prst="rect">
            <a:avLst/>
          </a:prstGeom>
        </p:spPr>
        <p:txBody>
          <a:bodyPr wrap="square">
            <a:spAutoFit/>
          </a:bodyPr>
          <a:lstStyle/>
          <a:p>
            <a:pPr algn="ctr"/>
            <a:r>
              <a:rPr lang="en-US" sz="900" b="1" dirty="0">
                <a:solidFill>
                  <a:srgbClr val="002060"/>
                </a:solidFill>
                <a:latin typeface="GuardianSans-Medium"/>
              </a:rPr>
              <a:t>Crude Surgical SSI Rate Relative to Timing </a:t>
            </a:r>
            <a:r>
              <a:rPr lang="fr-FR" sz="900" b="1" dirty="0">
                <a:solidFill>
                  <a:srgbClr val="002060"/>
                </a:solidFill>
                <a:latin typeface="GuardianSans-Medium"/>
              </a:rPr>
              <a:t>of SAP</a:t>
            </a:r>
            <a:endParaRPr lang="fr-FR" sz="2000" b="1" dirty="0">
              <a:solidFill>
                <a:srgbClr val="002060"/>
              </a:solidFill>
            </a:endParaRPr>
          </a:p>
        </p:txBody>
      </p:sp>
      <p:pic>
        <p:nvPicPr>
          <p:cNvPr id="8" name="Image 7"/>
          <p:cNvPicPr>
            <a:picLocks noChangeAspect="1"/>
          </p:cNvPicPr>
          <p:nvPr/>
        </p:nvPicPr>
        <p:blipFill>
          <a:blip r:embed="rId6"/>
          <a:stretch>
            <a:fillRect/>
          </a:stretch>
        </p:blipFill>
        <p:spPr>
          <a:xfrm>
            <a:off x="5874072" y="3993518"/>
            <a:ext cx="2792536" cy="763947"/>
          </a:xfrm>
          <a:prstGeom prst="rect">
            <a:avLst/>
          </a:prstGeom>
        </p:spPr>
      </p:pic>
      <p:sp>
        <p:nvSpPr>
          <p:cNvPr id="10" name="Rectangle 9"/>
          <p:cNvSpPr/>
          <p:nvPr/>
        </p:nvSpPr>
        <p:spPr>
          <a:xfrm>
            <a:off x="107504" y="3985491"/>
            <a:ext cx="5390232" cy="954107"/>
          </a:xfrm>
          <a:prstGeom prst="rect">
            <a:avLst/>
          </a:prstGeom>
          <a:solidFill>
            <a:srgbClr val="00B050"/>
          </a:solidFill>
        </p:spPr>
        <p:txBody>
          <a:bodyPr wrap="square">
            <a:spAutoFit/>
          </a:bodyPr>
          <a:lstStyle/>
          <a:p>
            <a:pPr algn="ctr"/>
            <a:r>
              <a:rPr lang="en-US" sz="1400" dirty="0">
                <a:solidFill>
                  <a:schemeClr val="bg1"/>
                </a:solidFill>
              </a:rPr>
              <a:t>Administration of cefuroxime SAP closer to the incision time was associated with significantly lower odds of SSI, suggesting that cefuroxime SAP should be administrated within 60 minutes prior to incision, and ideally within 10 to 25 min</a:t>
            </a:r>
            <a:endParaRPr lang="fr-FR" sz="1400" dirty="0">
              <a:solidFill>
                <a:schemeClr val="bg1"/>
              </a:solidFill>
            </a:endParaRPr>
          </a:p>
        </p:txBody>
      </p:sp>
      <p:pic>
        <p:nvPicPr>
          <p:cNvPr id="11" name="Image 10"/>
          <p:cNvPicPr>
            <a:picLocks noChangeAspect="1"/>
          </p:cNvPicPr>
          <p:nvPr/>
        </p:nvPicPr>
        <p:blipFill>
          <a:blip r:embed="rId7"/>
          <a:stretch>
            <a:fillRect/>
          </a:stretch>
        </p:blipFill>
        <p:spPr>
          <a:xfrm>
            <a:off x="930666" y="2135714"/>
            <a:ext cx="3929366" cy="718364"/>
          </a:xfrm>
          <a:prstGeom prst="rect">
            <a:avLst/>
          </a:prstGeom>
        </p:spPr>
      </p:pic>
      <p:sp>
        <p:nvSpPr>
          <p:cNvPr id="12" name="Rectangle 11"/>
          <p:cNvSpPr/>
          <p:nvPr/>
        </p:nvSpPr>
        <p:spPr>
          <a:xfrm>
            <a:off x="1500808" y="2917441"/>
            <a:ext cx="3305257" cy="954107"/>
          </a:xfrm>
          <a:prstGeom prst="rect">
            <a:avLst/>
          </a:prstGeom>
        </p:spPr>
        <p:txBody>
          <a:bodyPr wrap="square">
            <a:spAutoFit/>
          </a:bodyPr>
          <a:lstStyle/>
          <a:p>
            <a:pPr marL="180975" indent="-180975">
              <a:buFont typeface="Arial" panose="020B0604020202020204" pitchFamily="34" charset="0"/>
              <a:buChar char="•"/>
            </a:pPr>
            <a:r>
              <a:rPr lang="en-US" sz="1400" dirty="0"/>
              <a:t>2.4% Global SSI rate (5355 patients)</a:t>
            </a:r>
          </a:p>
          <a:p>
            <a:pPr marL="180975" indent="-180975">
              <a:buFont typeface="Arial" panose="020B0604020202020204" pitchFamily="34" charset="0"/>
              <a:buChar char="•"/>
            </a:pPr>
            <a:r>
              <a:rPr lang="en-US" sz="1400" dirty="0"/>
              <a:t>0 to 30 min: 1.9% (1468 patients) </a:t>
            </a:r>
          </a:p>
          <a:p>
            <a:pPr marL="180975" indent="-180975">
              <a:buFont typeface="Arial" panose="020B0604020202020204" pitchFamily="34" charset="0"/>
              <a:buChar char="•"/>
            </a:pPr>
            <a:r>
              <a:rPr lang="en-US" sz="1400" dirty="0"/>
              <a:t>31 to 60 min: 2.4% (2873 patients) </a:t>
            </a:r>
          </a:p>
          <a:p>
            <a:pPr marL="180975" indent="-180975">
              <a:buFont typeface="Arial" panose="020B0604020202020204" pitchFamily="34" charset="0"/>
              <a:buChar char="•"/>
            </a:pPr>
            <a:r>
              <a:rPr lang="en-US" sz="1400" dirty="0"/>
              <a:t>61 to 120 min: 3.7% (1013 patients)</a:t>
            </a:r>
          </a:p>
        </p:txBody>
      </p:sp>
    </p:spTree>
    <p:extLst>
      <p:ext uri="{BB962C8B-B14F-4D97-AF65-F5344CB8AC3E}">
        <p14:creationId xmlns:p14="http://schemas.microsoft.com/office/powerpoint/2010/main" val="307858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923928" y="4923844"/>
            <a:ext cx="4932040" cy="207749"/>
          </a:xfrm>
          <a:prstGeom prst="rect">
            <a:avLst/>
          </a:prstGeom>
          <a:noFill/>
        </p:spPr>
        <p:txBody>
          <a:bodyPr wrap="square" lIns="68580" tIns="34290" rIns="68580" bIns="34290" rtlCol="0">
            <a:spAutoFit/>
          </a:bodyPr>
          <a:lstStyle/>
          <a:p>
            <a:pPr marL="272654" indent="-272654" algn="ctr"/>
            <a:r>
              <a:rPr lang="en-US" sz="900" i="1" dirty="0">
                <a:solidFill>
                  <a:schemeClr val="bg1">
                    <a:lumMod val="50000"/>
                  </a:schemeClr>
                </a:solidFill>
              </a:rPr>
              <a:t>NIHR Global Research Lancet 2022; 400: 1767–76 https://doi.org/10.1016/S0140-6736(22)01884-0</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Routine sterile glove and instrument change at the time of abdominal wound closure to prevent SSI (</a:t>
            </a:r>
            <a:r>
              <a:rPr lang="en-US" sz="2000" b="1" dirty="0" err="1">
                <a:solidFill>
                  <a:srgbClr val="002060"/>
                </a:solidFill>
              </a:rPr>
              <a:t>ChEETAh</a:t>
            </a:r>
            <a:r>
              <a:rPr lang="en-US" sz="2000" b="1" dirty="0">
                <a:solidFill>
                  <a:srgbClr val="002060"/>
                </a:solidFill>
              </a:rPr>
              <a:t>)</a:t>
            </a:r>
            <a:endParaRPr lang="fr-FR" sz="2000" b="1" dirty="0">
              <a:solidFill>
                <a:srgbClr val="002060"/>
              </a:solidFill>
            </a:endParaRPr>
          </a:p>
        </p:txBody>
      </p:sp>
      <p:sp>
        <p:nvSpPr>
          <p:cNvPr id="2" name="Espace réservé du contenu 1"/>
          <p:cNvSpPr>
            <a:spLocks noGrp="1"/>
          </p:cNvSpPr>
          <p:nvPr>
            <p:ph idx="1"/>
          </p:nvPr>
        </p:nvSpPr>
        <p:spPr>
          <a:xfrm>
            <a:off x="457200" y="1121494"/>
            <a:ext cx="8229600" cy="3394472"/>
          </a:xfrm>
        </p:spPr>
        <p:txBody>
          <a:bodyPr>
            <a:normAutofit/>
          </a:bodyPr>
          <a:lstStyle/>
          <a:p>
            <a:pPr marL="90488" indent="-90488"/>
            <a:r>
              <a:rPr lang="en-US" sz="1400" b="1" dirty="0">
                <a:solidFill>
                  <a:srgbClr val="002060"/>
                </a:solidFill>
              </a:rPr>
              <a:t>Objective: </a:t>
            </a:r>
            <a:r>
              <a:rPr lang="en-US" sz="1400" dirty="0"/>
              <a:t>to test whether a routine change of gloves and instruments before wound closure reduced abdominal SSI</a:t>
            </a:r>
          </a:p>
          <a:p>
            <a:pPr marL="90488" indent="-90488"/>
            <a:r>
              <a:rPr lang="en-US" sz="1400" b="1" dirty="0">
                <a:solidFill>
                  <a:srgbClr val="002060"/>
                </a:solidFill>
              </a:rPr>
              <a:t>Methods: </a:t>
            </a:r>
            <a:r>
              <a:rPr lang="en-US" sz="1400" dirty="0" err="1"/>
              <a:t>multicentre</a:t>
            </a:r>
            <a:r>
              <a:rPr lang="en-US" sz="1400" dirty="0"/>
              <a:t>, cluster </a:t>
            </a:r>
            <a:r>
              <a:rPr lang="en-US" sz="1400" dirty="0" err="1"/>
              <a:t>randomised</a:t>
            </a:r>
            <a:r>
              <a:rPr lang="en-US" sz="1400" dirty="0"/>
              <a:t> trial in seven low-income and middle-income countries</a:t>
            </a:r>
          </a:p>
          <a:p>
            <a:pPr marL="490538" lvl="1" indent="-90488"/>
            <a:r>
              <a:rPr lang="en-US" sz="1000" dirty="0"/>
              <a:t>Between June 24, 2020 and March 31, 2022, 81 clusters were randomly assigned</a:t>
            </a:r>
          </a:p>
          <a:p>
            <a:pPr marL="490538" lvl="1" indent="-90488"/>
            <a:r>
              <a:rPr lang="en-US" sz="1000" dirty="0"/>
              <a:t>current practice (42) versus intervention (39); routine change of gloves and instruments before wound closure for the whole scrub team).</a:t>
            </a:r>
          </a:p>
        </p:txBody>
      </p:sp>
      <p:pic>
        <p:nvPicPr>
          <p:cNvPr id="8" name="Image 7"/>
          <p:cNvPicPr>
            <a:picLocks noChangeAspect="1"/>
          </p:cNvPicPr>
          <p:nvPr/>
        </p:nvPicPr>
        <p:blipFill>
          <a:blip r:embed="rId4"/>
          <a:stretch>
            <a:fillRect/>
          </a:stretch>
        </p:blipFill>
        <p:spPr>
          <a:xfrm>
            <a:off x="75778" y="20462"/>
            <a:ext cx="927547" cy="927547"/>
          </a:xfrm>
          <a:prstGeom prst="rect">
            <a:avLst/>
          </a:prstGeom>
        </p:spPr>
      </p:pic>
      <p:pic>
        <p:nvPicPr>
          <p:cNvPr id="3" name="Image 2"/>
          <p:cNvPicPr>
            <a:picLocks noChangeAspect="1"/>
          </p:cNvPicPr>
          <p:nvPr/>
        </p:nvPicPr>
        <p:blipFill>
          <a:blip r:embed="rId5"/>
          <a:stretch>
            <a:fillRect/>
          </a:stretch>
        </p:blipFill>
        <p:spPr>
          <a:xfrm>
            <a:off x="5374432" y="2264900"/>
            <a:ext cx="3312368" cy="2055952"/>
          </a:xfrm>
          <a:prstGeom prst="rect">
            <a:avLst/>
          </a:prstGeom>
        </p:spPr>
      </p:pic>
      <p:pic>
        <p:nvPicPr>
          <p:cNvPr id="6" name="Image 5"/>
          <p:cNvPicPr>
            <a:picLocks noChangeAspect="1"/>
          </p:cNvPicPr>
          <p:nvPr/>
        </p:nvPicPr>
        <p:blipFill>
          <a:blip r:embed="rId6"/>
          <a:stretch>
            <a:fillRect/>
          </a:stretch>
        </p:blipFill>
        <p:spPr>
          <a:xfrm>
            <a:off x="285981" y="2230233"/>
            <a:ext cx="2964711" cy="2887782"/>
          </a:xfrm>
          <a:prstGeom prst="rect">
            <a:avLst/>
          </a:prstGeom>
        </p:spPr>
      </p:pic>
      <p:sp>
        <p:nvSpPr>
          <p:cNvPr id="7" name="Rectangle 6"/>
          <p:cNvSpPr/>
          <p:nvPr/>
        </p:nvSpPr>
        <p:spPr>
          <a:xfrm>
            <a:off x="3250692" y="2809954"/>
            <a:ext cx="1728192" cy="1323439"/>
          </a:xfrm>
          <a:prstGeom prst="rect">
            <a:avLst/>
          </a:prstGeom>
        </p:spPr>
        <p:txBody>
          <a:bodyPr wrap="square">
            <a:spAutoFit/>
          </a:bodyPr>
          <a:lstStyle/>
          <a:p>
            <a:r>
              <a:rPr lang="en-US" sz="1000" dirty="0"/>
              <a:t>Flow of patients across key surgical features.</a:t>
            </a:r>
          </a:p>
          <a:p>
            <a:r>
              <a:rPr lang="en-US" sz="1000" dirty="0"/>
              <a:t>SSIs diagnosed within each patient group highlighted in </a:t>
            </a:r>
            <a:r>
              <a:rPr lang="en-US" sz="1000" b="1" dirty="0">
                <a:solidFill>
                  <a:srgbClr val="002060"/>
                </a:solidFill>
              </a:rPr>
              <a:t>blue</a:t>
            </a:r>
            <a:r>
              <a:rPr lang="en-US" sz="1000" dirty="0"/>
              <a:t> for the current practice group (A) and </a:t>
            </a:r>
            <a:r>
              <a:rPr lang="en-US" sz="1000" b="1" dirty="0">
                <a:solidFill>
                  <a:schemeClr val="accent6"/>
                </a:solidFill>
              </a:rPr>
              <a:t>orange</a:t>
            </a:r>
            <a:r>
              <a:rPr lang="en-US" sz="1000" dirty="0"/>
              <a:t> for the intervention group (B). </a:t>
            </a:r>
          </a:p>
          <a:p>
            <a:endParaRPr lang="en-US" sz="1000" dirty="0"/>
          </a:p>
        </p:txBody>
      </p:sp>
      <p:sp>
        <p:nvSpPr>
          <p:cNvPr id="10" name="Rectangle 9"/>
          <p:cNvSpPr/>
          <p:nvPr/>
        </p:nvSpPr>
        <p:spPr>
          <a:xfrm>
            <a:off x="3780420" y="4391516"/>
            <a:ext cx="4906380" cy="461665"/>
          </a:xfrm>
          <a:prstGeom prst="rect">
            <a:avLst/>
          </a:prstGeom>
          <a:solidFill>
            <a:srgbClr val="00B050"/>
          </a:solidFill>
        </p:spPr>
        <p:txBody>
          <a:bodyPr wrap="square">
            <a:spAutoFit/>
          </a:bodyPr>
          <a:lstStyle/>
          <a:p>
            <a:pPr algn="ctr"/>
            <a:r>
              <a:rPr lang="en-US" sz="1200" dirty="0">
                <a:solidFill>
                  <a:schemeClr val="bg1"/>
                </a:solidFill>
              </a:rPr>
              <a:t>Robust benefit to routinely changing gloves and instruments before abdominal wound closure</a:t>
            </a:r>
            <a:endParaRPr lang="fr-FR" sz="1200" dirty="0">
              <a:solidFill>
                <a:schemeClr val="bg1"/>
              </a:solidFill>
            </a:endParaRPr>
          </a:p>
        </p:txBody>
      </p:sp>
    </p:spTree>
    <p:extLst>
      <p:ext uri="{BB962C8B-B14F-4D97-AF65-F5344CB8AC3E}">
        <p14:creationId xmlns:p14="http://schemas.microsoft.com/office/powerpoint/2010/main" val="396172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Gabriel\Thèse SP\Londres\EUCIC\Youtub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43846"/>
            <a:ext cx="1656184" cy="11314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264696" y="4594623"/>
            <a:ext cx="2879304" cy="392415"/>
          </a:xfrm>
          <a:prstGeom prst="rect">
            <a:avLst/>
          </a:prstGeom>
          <a:noFill/>
        </p:spPr>
        <p:txBody>
          <a:bodyPr wrap="square" lIns="68580" tIns="34290" rIns="68580" bIns="34290" rtlCol="0">
            <a:spAutoFit/>
          </a:bodyPr>
          <a:lstStyle/>
          <a:p>
            <a:pPr marL="272654" indent="-272654" algn="ctr"/>
            <a:r>
              <a:rPr lang="en-US" sz="1050" i="1" dirty="0" err="1">
                <a:solidFill>
                  <a:schemeClr val="bg1">
                    <a:lumMod val="50000"/>
                  </a:schemeClr>
                </a:solidFill>
              </a:rPr>
              <a:t>Anildaliz</a:t>
            </a:r>
            <a:r>
              <a:rPr lang="en-US" sz="1050" i="1" dirty="0">
                <a:solidFill>
                  <a:schemeClr val="bg1">
                    <a:lumMod val="50000"/>
                  </a:schemeClr>
                </a:solidFill>
              </a:rPr>
              <a:t> Navedo Mullen AJIC 2023</a:t>
            </a:r>
          </a:p>
          <a:p>
            <a:pPr marL="272654" indent="-272654" algn="ctr"/>
            <a:r>
              <a:rPr lang="en-US" sz="1050" i="1" dirty="0">
                <a:solidFill>
                  <a:schemeClr val="bg1">
                    <a:lumMod val="50000"/>
                  </a:schemeClr>
                </a:solidFill>
              </a:rPr>
              <a:t>https://doi.org/10.1016/j.ajic.2023.05.018</a:t>
            </a:r>
          </a:p>
        </p:txBody>
      </p:sp>
      <p:cxnSp>
        <p:nvCxnSpPr>
          <p:cNvPr id="9" name="Connecteur droit 8"/>
          <p:cNvCxnSpPr/>
          <p:nvPr/>
        </p:nvCxnSpPr>
        <p:spPr>
          <a:xfrm>
            <a:off x="539552" y="1059582"/>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p:cNvSpPr>
            <a:spLocks noGrp="1"/>
          </p:cNvSpPr>
          <p:nvPr>
            <p:ph type="title"/>
          </p:nvPr>
        </p:nvSpPr>
        <p:spPr>
          <a:xfrm>
            <a:off x="1475656" y="130324"/>
            <a:ext cx="6120680" cy="857250"/>
          </a:xfrm>
        </p:spPr>
        <p:txBody>
          <a:bodyPr>
            <a:noAutofit/>
          </a:bodyPr>
          <a:lstStyle/>
          <a:p>
            <a:r>
              <a:rPr lang="en-US" sz="2000" b="1" dirty="0">
                <a:solidFill>
                  <a:srgbClr val="002060"/>
                </a:solidFill>
              </a:rPr>
              <a:t>Improvement of Operating Room Air Quality and Sustained Reduction of Surgical Site Infections</a:t>
            </a:r>
            <a:br>
              <a:rPr lang="en-US" sz="2000" b="1" dirty="0">
                <a:solidFill>
                  <a:srgbClr val="002060"/>
                </a:solidFill>
              </a:rPr>
            </a:br>
            <a:r>
              <a:rPr lang="en-US" sz="2000" b="1" dirty="0">
                <a:solidFill>
                  <a:srgbClr val="002060"/>
                </a:solidFill>
              </a:rPr>
              <a:t>in an Orthopedic Specialty Hospital</a:t>
            </a:r>
            <a:endParaRPr lang="fr-FR" sz="2000" b="1" dirty="0">
              <a:solidFill>
                <a:srgbClr val="002060"/>
              </a:solidFill>
            </a:endParaRPr>
          </a:p>
        </p:txBody>
      </p:sp>
      <p:sp>
        <p:nvSpPr>
          <p:cNvPr id="2" name="Espace réservé du contenu 1"/>
          <p:cNvSpPr>
            <a:spLocks noGrp="1"/>
          </p:cNvSpPr>
          <p:nvPr>
            <p:ph idx="1"/>
          </p:nvPr>
        </p:nvSpPr>
        <p:spPr>
          <a:xfrm>
            <a:off x="457200" y="1131590"/>
            <a:ext cx="8229600" cy="3394472"/>
          </a:xfrm>
        </p:spPr>
        <p:txBody>
          <a:bodyPr>
            <a:normAutofit/>
          </a:bodyPr>
          <a:lstStyle/>
          <a:p>
            <a:pPr marL="90488" indent="-90488"/>
            <a:r>
              <a:rPr lang="en-US" sz="1400" b="1" dirty="0">
                <a:solidFill>
                  <a:srgbClr val="002060"/>
                </a:solidFill>
              </a:rPr>
              <a:t>Objective: </a:t>
            </a:r>
            <a:r>
              <a:rPr lang="en-US" sz="1400" dirty="0"/>
              <a:t>Impact of high-efficiency particulate air and ultraviolet air recirculation system devices on SSI rates when used at an orthopedic specialty hospital</a:t>
            </a:r>
          </a:p>
          <a:p>
            <a:pPr marL="90488" indent="-90488"/>
            <a:r>
              <a:rPr lang="en-US" sz="1400" dirty="0"/>
              <a:t>30,000 consecutive procedures from 2017 to 2022 for nervous system procedures or for all procedures</a:t>
            </a:r>
          </a:p>
        </p:txBody>
      </p:sp>
      <p:pic>
        <p:nvPicPr>
          <p:cNvPr id="3" name="Image 2"/>
          <p:cNvPicPr>
            <a:picLocks noChangeAspect="1"/>
          </p:cNvPicPr>
          <p:nvPr/>
        </p:nvPicPr>
        <p:blipFill>
          <a:blip r:embed="rId4"/>
          <a:stretch>
            <a:fillRect/>
          </a:stretch>
        </p:blipFill>
        <p:spPr>
          <a:xfrm>
            <a:off x="107504" y="81377"/>
            <a:ext cx="1721545" cy="955143"/>
          </a:xfrm>
          <a:prstGeom prst="rect">
            <a:avLst/>
          </a:prstGeom>
        </p:spPr>
      </p:pic>
      <p:sp>
        <p:nvSpPr>
          <p:cNvPr id="8" name="Rectangle 7"/>
          <p:cNvSpPr/>
          <p:nvPr/>
        </p:nvSpPr>
        <p:spPr>
          <a:xfrm>
            <a:off x="1829049" y="1973442"/>
            <a:ext cx="5760640" cy="430887"/>
          </a:xfrm>
          <a:prstGeom prst="rect">
            <a:avLst/>
          </a:prstGeom>
        </p:spPr>
        <p:txBody>
          <a:bodyPr wrap="square">
            <a:spAutoFit/>
          </a:bodyPr>
          <a:lstStyle/>
          <a:p>
            <a:pPr algn="ctr"/>
            <a:r>
              <a:rPr lang="en-US" sz="1100" dirty="0"/>
              <a:t>Hatched red line indicates when HUAIRS were implemented in all 5 OR used for spinal procedure</a:t>
            </a:r>
          </a:p>
          <a:p>
            <a:pPr algn="ctr"/>
            <a:r>
              <a:rPr lang="en-US" sz="1100" dirty="0"/>
              <a:t>hatched blue line indicates when HUAIRS was implemented in all 10 ORs at the facility</a:t>
            </a:r>
            <a:endParaRPr lang="fr-FR" sz="1100" dirty="0"/>
          </a:p>
        </p:txBody>
      </p:sp>
      <p:pic>
        <p:nvPicPr>
          <p:cNvPr id="10" name="Image 9"/>
          <p:cNvPicPr>
            <a:picLocks noChangeAspect="1"/>
          </p:cNvPicPr>
          <p:nvPr/>
        </p:nvPicPr>
        <p:blipFill>
          <a:blip r:embed="rId5"/>
          <a:stretch>
            <a:fillRect/>
          </a:stretch>
        </p:blipFill>
        <p:spPr>
          <a:xfrm>
            <a:off x="1182629" y="2361714"/>
            <a:ext cx="3317363" cy="2150143"/>
          </a:xfrm>
          <a:prstGeom prst="rect">
            <a:avLst/>
          </a:prstGeom>
        </p:spPr>
      </p:pic>
      <p:pic>
        <p:nvPicPr>
          <p:cNvPr id="11" name="Image 10"/>
          <p:cNvPicPr>
            <a:picLocks noChangeAspect="1"/>
          </p:cNvPicPr>
          <p:nvPr/>
        </p:nvPicPr>
        <p:blipFill>
          <a:blip r:embed="rId6"/>
          <a:stretch>
            <a:fillRect/>
          </a:stretch>
        </p:blipFill>
        <p:spPr>
          <a:xfrm>
            <a:off x="4499992" y="2350908"/>
            <a:ext cx="3307374" cy="2021172"/>
          </a:xfrm>
          <a:prstGeom prst="rect">
            <a:avLst/>
          </a:prstGeom>
        </p:spPr>
      </p:pic>
      <p:sp>
        <p:nvSpPr>
          <p:cNvPr id="12" name="Rectangle 11"/>
          <p:cNvSpPr/>
          <p:nvPr/>
        </p:nvSpPr>
        <p:spPr>
          <a:xfrm>
            <a:off x="179512" y="4529220"/>
            <a:ext cx="6192688" cy="523220"/>
          </a:xfrm>
          <a:prstGeom prst="rect">
            <a:avLst/>
          </a:prstGeom>
          <a:solidFill>
            <a:srgbClr val="00B050"/>
          </a:solidFill>
        </p:spPr>
        <p:txBody>
          <a:bodyPr wrap="square">
            <a:spAutoFit/>
          </a:bodyPr>
          <a:lstStyle/>
          <a:p>
            <a:r>
              <a:rPr lang="en-US" sz="1400" dirty="0">
                <a:solidFill>
                  <a:schemeClr val="bg1"/>
                </a:solidFill>
              </a:rPr>
              <a:t>Implementation of HUAIRS devices at an orthopedic specialty hospital is associated with significant reductions in SSI rates and intraoperative air contamination levels.</a:t>
            </a:r>
            <a:endParaRPr lang="fr-FR" sz="1400" dirty="0">
              <a:solidFill>
                <a:schemeClr val="bg1"/>
              </a:solidFill>
            </a:endParaRPr>
          </a:p>
        </p:txBody>
      </p:sp>
    </p:spTree>
    <p:extLst>
      <p:ext uri="{BB962C8B-B14F-4D97-AF65-F5344CB8AC3E}">
        <p14:creationId xmlns:p14="http://schemas.microsoft.com/office/powerpoint/2010/main" val="6600082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19136</TotalTime>
  <Words>3334</Words>
  <Application>Microsoft Office PowerPoint</Application>
  <PresentationFormat>Ekran Gösterisi (16:9)</PresentationFormat>
  <Paragraphs>305</Paragraphs>
  <Slides>25</Slides>
  <Notes>25</Notes>
  <HiddenSlides>0</HiddenSlides>
  <MMClips>0</MMClips>
  <ScaleCrop>false</ScaleCrop>
  <HeadingPairs>
    <vt:vector size="6" baseType="variant">
      <vt:variant>
        <vt:lpstr>Kullanılan Yazı Tipleri</vt:lpstr>
      </vt:variant>
      <vt:variant>
        <vt:i4>9</vt:i4>
      </vt:variant>
      <vt:variant>
        <vt:lpstr>Tema</vt:lpstr>
      </vt:variant>
      <vt:variant>
        <vt:i4>3</vt:i4>
      </vt:variant>
      <vt:variant>
        <vt:lpstr>Slayt Başlıkları</vt:lpstr>
      </vt:variant>
      <vt:variant>
        <vt:i4>25</vt:i4>
      </vt:variant>
    </vt:vector>
  </HeadingPairs>
  <TitlesOfParts>
    <vt:vector size="37" baseType="lpstr">
      <vt:lpstr>AdvOT863180fb</vt:lpstr>
      <vt:lpstr>AdvOT863180fb+fb</vt:lpstr>
      <vt:lpstr>AdvOTb92eb7df.I</vt:lpstr>
      <vt:lpstr>Arial</vt:lpstr>
      <vt:lpstr>Calibri</vt:lpstr>
      <vt:lpstr>Candara</vt:lpstr>
      <vt:lpstr>GuardianSans-Medium</vt:lpstr>
      <vt:lpstr>Times New Roman</vt:lpstr>
      <vt:lpstr>Univers LT Std</vt:lpstr>
      <vt:lpstr>Thème Office</vt:lpstr>
      <vt:lpstr>1_Thème Office</vt:lpstr>
      <vt:lpstr>2_Thème Office</vt:lpstr>
      <vt:lpstr> </vt:lpstr>
      <vt:lpstr>Strategies to prevent surgical site infections  in acute-care hospitals: 2022 Update</vt:lpstr>
      <vt:lpstr>Aqueous povidone-iodine versus normal saline for intraoperative wound irrigation on the incidence of SSI in clean-contaminated wounds after gastroenterological surgery</vt:lpstr>
      <vt:lpstr>Aqueous povidone-iodine versus normal saline for intraoperative wound irrigation on the incidence of SSI in clean-contaminated wounds after gastroenterological surgery</vt:lpstr>
      <vt:lpstr>Rituals and behaviours in the operating theatre –  joint guidelines of The HIS and The ESCMID. </vt:lpstr>
      <vt:lpstr>Clinical characteristics and outcome of Mycobacterium chimaera infections after cardiac surgery: systematic review of 180 heater-cooler unit-associated cases</vt:lpstr>
      <vt:lpstr>Timing of Cefuroxime Surgical Antimicrobial Prophylaxis and Its Association With Surgical Site Infections</vt:lpstr>
      <vt:lpstr>Routine sterile glove and instrument change at the time of abdominal wound closure to prevent SSI (ChEETAh)</vt:lpstr>
      <vt:lpstr>Improvement of Operating Room Air Quality and Sustained Reduction of Surgical Site Infections in an Orthopedic Specialty Hospital</vt:lpstr>
      <vt:lpstr>Adherence to Antimicrobial Prophylaxis Guidelines for Elective Surgeries across 825 United States Hospitals, 2019-2020</vt:lpstr>
      <vt:lpstr>Postoperative Staphylococcus aureus Infections in Patients With and Without Preoperative Colonization</vt:lpstr>
      <vt:lpstr>Trial of Vancomycin and Cefazolin as Surgical Prophylaxis in Arthroplasty</vt:lpstr>
      <vt:lpstr>The influence of operating room temperature and humidity on surgical site infection: A multisite ACS-NSQIP analysis</vt:lpstr>
      <vt:lpstr>Economic evaluations of interventions to prevent and control health-care-associated infections: a systematic review</vt:lpstr>
      <vt:lpstr>Prevention of non-ventilator-associated hospital-acquired pneumonia in Switzerland: a type 2 hybrid effectiveness– implementation trial</vt:lpstr>
      <vt:lpstr>Effectiveness of handwashing with soap for preventing acute respiratory infections in LMICs</vt:lpstr>
      <vt:lpstr>Perceptions of Health Care–Associated Infection Metrics by Infection Control Experts</vt:lpstr>
      <vt:lpstr>Effectiveness of national and subnational interventions for prevention and control of HAI in acute hospitals in high-income and upper-middle-income counties</vt:lpstr>
      <vt:lpstr>Nosocomial Malaria Transmissions Resolved by Genomic Analyses—A Retrospective Case Report Study in France: 2007–2021</vt:lpstr>
      <vt:lpstr>The Impact of Universal Glove and Gown Use on Clostridioides Difficile Acquisition: A Cluster-Randomized Trial</vt:lpstr>
      <vt:lpstr>Mortality Attributable to Bloodstream Infections Caused by Different Carbapenem-Resistant Gram-Negative Bacilli</vt:lpstr>
      <vt:lpstr>Mortality associated with third-generation cephalosporin resistance in Enterobacterales bloodstream infections at eight sub-Saharan African hospitals (MBIRA)</vt:lpstr>
      <vt:lpstr>International epidemiology of carbapenemase-producing Escherichia coli</vt:lpstr>
      <vt:lpstr>Rapid cross-border emergence of NDM-5-producing Escherichia coli in the European Union/European Economic Area, 2012 to June 2022</vt:lpstr>
      <vt:lpstr>PowerPoint Sunusu</vt:lpstr>
    </vt:vector>
  </TitlesOfParts>
  <Company>CHU de NANTES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BIRGAND Gabriel</dc:creator>
  <cp:lastModifiedBy>Hüseyin Gökçe MEŞE</cp:lastModifiedBy>
  <cp:revision>650</cp:revision>
  <dcterms:created xsi:type="dcterms:W3CDTF">2017-11-10T10:44:00Z</dcterms:created>
  <dcterms:modified xsi:type="dcterms:W3CDTF">2023-12-10T10:49:10Z</dcterms:modified>
</cp:coreProperties>
</file>